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4" r:id="rId5"/>
    <p:sldId id="258" r:id="rId6"/>
    <p:sldId id="295" r:id="rId7"/>
    <p:sldId id="259" r:id="rId8"/>
    <p:sldId id="296" r:id="rId9"/>
    <p:sldId id="290" r:id="rId10"/>
    <p:sldId id="260" r:id="rId11"/>
    <p:sldId id="269" r:id="rId12"/>
    <p:sldId id="261" r:id="rId13"/>
    <p:sldId id="262" r:id="rId14"/>
    <p:sldId id="263" r:id="rId15"/>
    <p:sldId id="264" r:id="rId16"/>
    <p:sldId id="298" r:id="rId17"/>
    <p:sldId id="297" r:id="rId18"/>
    <p:sldId id="299" r:id="rId19"/>
    <p:sldId id="291" r:id="rId20"/>
    <p:sldId id="265" r:id="rId21"/>
    <p:sldId id="266" r:id="rId22"/>
    <p:sldId id="267" r:id="rId23"/>
    <p:sldId id="300" r:id="rId24"/>
    <p:sldId id="268" r:id="rId25"/>
    <p:sldId id="270" r:id="rId26"/>
    <p:sldId id="301" r:id="rId27"/>
    <p:sldId id="272" r:id="rId28"/>
    <p:sldId id="273" r:id="rId29"/>
    <p:sldId id="303" r:id="rId30"/>
    <p:sldId id="302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AE78D6"/>
    <a:srgbClr val="006666"/>
    <a:srgbClr val="CC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0" autoAdjust="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75907-DF22-43D3-87B9-D26E5E0B2E4C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05C4-D2F7-4C3C-A5B9-4E14A4DCD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72;\Desktop\&#1084;&#1072;&#1084;&#1099;\&#1087;&#1088;&#1077;&#1082;&#1088;&#1072;&#1089;&#1085;&#1072;&#1103;%20&#1084;&#1091;&#1079;&#1099;&#1082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72;\Desktop\&#1084;&#1072;&#1084;&#1099;\&#1087;&#1088;&#1077;&#1082;&#1088;&#1072;&#1089;&#1085;&#1072;&#1103;%20&#1084;&#1091;&#1079;&#1099;&#1082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71678"/>
            <a:ext cx="9144000" cy="4831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Мамы, которые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воспитали великих сыновей</a:t>
            </a:r>
            <a:b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143248"/>
            <a:ext cx="5629292" cy="292895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006666"/>
                </a:solidFill>
              </a:rPr>
              <a:t>Расскажем о самоотверженных мамах, которые вырастили из обычных детей любящих сыновей и настоящих гениев в политике, науке, искусстве, музыке и литературе.</a:t>
            </a:r>
            <a:endParaRPr lang="ru-RU" i="1" dirty="0">
              <a:solidFill>
                <a:srgbClr val="006666"/>
              </a:solidFill>
            </a:endParaRPr>
          </a:p>
        </p:txBody>
      </p:sp>
      <p:pic>
        <p:nvPicPr>
          <p:cNvPr id="5" name="прекрас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4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495" y="1214422"/>
            <a:ext cx="74102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Анна Тимофеевна Гагарина (Матвеева) с 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сыном Юрием</a:t>
            </a:r>
          </a:p>
        </p:txBody>
      </p:sp>
      <p:pic>
        <p:nvPicPr>
          <p:cNvPr id="6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141578"/>
            <a:ext cx="6572263" cy="443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42852"/>
            <a:ext cx="6786610" cy="51435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Удивительной и многогранной женщиной была мать первого космонавта планеты Юрия Гагарина.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Одним </a:t>
            </a:r>
            <a:r>
              <a:rPr lang="ru-RU" b="1" i="1" dirty="0">
                <a:solidFill>
                  <a:srgbClr val="660033"/>
                </a:solidFill>
              </a:rPr>
              <a:t>из самых постоянных и сильных увлечений Анны Тимофеевны были </a:t>
            </a:r>
            <a:r>
              <a:rPr lang="ru-RU" b="1" i="1" dirty="0" smtClean="0">
                <a:solidFill>
                  <a:srgbClr val="660033"/>
                </a:solidFill>
              </a:rPr>
              <a:t>книги. </a:t>
            </a:r>
            <a:r>
              <a:rPr lang="ru-RU" b="1" i="1" dirty="0">
                <a:solidFill>
                  <a:srgbClr val="660033"/>
                </a:solidFill>
              </a:rPr>
              <a:t>Она даже пробовала себя в литературном мастерстве. К сожалению, как писатель Анна Гагарина известна немногим.</a:t>
            </a:r>
          </a:p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О чем писала мать первого космонавта? Конечно, о сыне. </a:t>
            </a:r>
          </a:p>
          <a:p>
            <a:pPr algn="ctr">
              <a:buNone/>
            </a:pP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5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45256"/>
            <a:ext cx="6715140" cy="45271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0344" r="49166" b="17333"/>
          <a:stretch>
            <a:fillRect/>
          </a:stretch>
        </p:blipFill>
        <p:spPr bwMode="auto">
          <a:xfrm>
            <a:off x="6643702" y="214290"/>
            <a:ext cx="2286016" cy="337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9782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</a:rPr>
              <a:t>Людвиг </a:t>
            </a:r>
            <a:r>
              <a:rPr lang="ru-RU" sz="3200" b="1" dirty="0" err="1">
                <a:solidFill>
                  <a:srgbClr val="660066"/>
                </a:solidFill>
              </a:rPr>
              <a:t>ван</a:t>
            </a:r>
            <a:r>
              <a:rPr lang="ru-RU" sz="3200" b="1" dirty="0">
                <a:solidFill>
                  <a:srgbClr val="660066"/>
                </a:solidFill>
              </a:rPr>
              <a:t> Бетховен </a:t>
            </a:r>
            <a:r>
              <a:rPr lang="ru-RU" sz="3200" b="1" dirty="0" smtClean="0">
                <a:solidFill>
                  <a:srgbClr val="660066"/>
                </a:solidFill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>
                <a:solidFill>
                  <a:srgbClr val="660066"/>
                </a:solidFill>
              </a:rPr>
              <a:t>Мария-Магдалина Бетховен (</a:t>
            </a:r>
            <a:r>
              <a:rPr lang="ru-RU" sz="3200" b="1" dirty="0" err="1">
                <a:solidFill>
                  <a:srgbClr val="660066"/>
                </a:solidFill>
              </a:rPr>
              <a:t>Кеверих</a:t>
            </a:r>
            <a:r>
              <a:rPr lang="ru-RU" sz="3200" b="1" dirty="0" smtClean="0">
                <a:solidFill>
                  <a:srgbClr val="660066"/>
                </a:solidFill>
              </a:rPr>
              <a:t>) - мама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6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43186"/>
            <a:ext cx="6357950" cy="4286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93418"/>
            <a:ext cx="6643702" cy="44789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188921"/>
            <a:ext cx="621507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660033"/>
                </a:solidFill>
              </a:rPr>
              <a:t>Она </a:t>
            </a:r>
            <a:r>
              <a:rPr lang="ru-RU" sz="2800" b="1" i="1" dirty="0">
                <a:solidFill>
                  <a:srgbClr val="660033"/>
                </a:solidFill>
              </a:rPr>
              <a:t>был сердечной, мягкой и кроткой женщиной, в то время как ее муж оказался настоящим деспотом. Он был одержим искусством и нещадно муштровал юного Людвига, заставляя его заниматься музыкой.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660033"/>
                </a:solidFill>
              </a:rPr>
              <a:t>Мария-Магдалина со слезами смотрела, как муж издевается над сыном. Конечно, она утешала своего мальчика </a:t>
            </a:r>
            <a:r>
              <a:rPr lang="ru-RU" sz="2800" b="1" i="1" dirty="0" smtClean="0">
                <a:solidFill>
                  <a:srgbClr val="660033"/>
                </a:solidFill>
              </a:rPr>
              <a:t>потом.</a:t>
            </a:r>
            <a:endParaRPr lang="ru-RU" sz="2800" b="1" i="1" dirty="0">
              <a:solidFill>
                <a:srgbClr val="66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1655"/>
          <a:stretch>
            <a:fillRect/>
          </a:stretch>
        </p:blipFill>
        <p:spPr bwMode="auto">
          <a:xfrm>
            <a:off x="6215074" y="357166"/>
            <a:ext cx="271203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88636"/>
            <a:ext cx="7715304" cy="494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660066"/>
                </a:solidFill>
              </a:rPr>
              <a:t>Михаил Булгаков и Варвара Михайловна Булгакова (Покровская</a:t>
            </a:r>
            <a:r>
              <a:rPr lang="ru-RU" sz="3200" b="1" i="1" dirty="0" smtClean="0">
                <a:solidFill>
                  <a:srgbClr val="660066"/>
                </a:solidFill>
              </a:rPr>
              <a:t>) - мама</a:t>
            </a:r>
            <a:endParaRPr lang="ru-RU" sz="3200" b="1" i="1" dirty="0">
              <a:solidFill>
                <a:srgbClr val="660066"/>
              </a:solidFill>
            </a:endParaRPr>
          </a:p>
        </p:txBody>
      </p:sp>
      <p:pic>
        <p:nvPicPr>
          <p:cNvPr id="8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194562"/>
            <a:ext cx="5857884" cy="3949190"/>
          </a:xfrm>
          <a:prstGeom prst="rect">
            <a:avLst/>
          </a:prstGeom>
          <a:noFill/>
        </p:spPr>
      </p:pic>
      <p:pic>
        <p:nvPicPr>
          <p:cNvPr id="7" name="прекрасная музы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1540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41">
                <p:cTn id="7" repeatCount="1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71414"/>
            <a:ext cx="542928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Мама </a:t>
            </a:r>
            <a:r>
              <a:rPr lang="ru-RU" b="1" i="1" dirty="0" smtClean="0">
                <a:solidFill>
                  <a:srgbClr val="660033"/>
                </a:solidFill>
              </a:rPr>
              <a:t>была </a:t>
            </a:r>
            <a:r>
              <a:rPr lang="ru-RU" b="1" i="1" dirty="0">
                <a:solidFill>
                  <a:srgbClr val="660033"/>
                </a:solidFill>
              </a:rPr>
              <a:t>очень энергичным и позитивным человеком, хотя на ее долю выпало немало испытаний. </a:t>
            </a:r>
            <a:r>
              <a:rPr lang="ru-RU" b="1" i="1" dirty="0" smtClean="0">
                <a:solidFill>
                  <a:srgbClr val="660033"/>
                </a:solidFill>
              </a:rPr>
              <a:t>«</a:t>
            </a:r>
            <a:r>
              <a:rPr lang="ru-RU" b="1" i="1" dirty="0">
                <a:solidFill>
                  <a:srgbClr val="660033"/>
                </a:solidFill>
              </a:rPr>
              <a:t>Она вела нас твердой, но умной рукой», — вспоминают дети о своей матери.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/>
            </a:r>
            <a:br>
              <a:rPr lang="ru-RU" b="1" i="1" dirty="0" smtClean="0">
                <a:solidFill>
                  <a:srgbClr val="660033"/>
                </a:solidFill>
              </a:rPr>
            </a:b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4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071748"/>
            <a:ext cx="6357950" cy="428631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2778" t="10623" r="2778" b="14331"/>
          <a:stretch>
            <a:fillRect/>
          </a:stretch>
        </p:blipFill>
        <p:spPr bwMode="auto">
          <a:xfrm>
            <a:off x="6072198" y="285728"/>
            <a:ext cx="27036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71414"/>
            <a:ext cx="564360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Варвара </a:t>
            </a:r>
            <a:r>
              <a:rPr lang="ru-RU" b="1" i="1" dirty="0">
                <a:solidFill>
                  <a:srgbClr val="660033"/>
                </a:solidFill>
              </a:rPr>
              <a:t>Михайловна действительно много сил потратила на воспитание детей. Многим женщинам стоит поучиться у этой удивительной женщины терпению, упорству, мягкой строгости в отношениях с детьми.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/>
            </a:r>
            <a:br>
              <a:rPr lang="ru-RU" b="1" i="1" dirty="0" smtClean="0">
                <a:solidFill>
                  <a:srgbClr val="660033"/>
                </a:solidFill>
              </a:rPr>
            </a:b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4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23586"/>
            <a:ext cx="6429388" cy="433447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2778" t="10623" r="2778" b="14331"/>
          <a:stretch>
            <a:fillRect/>
          </a:stretch>
        </p:blipFill>
        <p:spPr bwMode="auto">
          <a:xfrm>
            <a:off x="6072198" y="285728"/>
            <a:ext cx="27036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037" y="3286124"/>
            <a:ext cx="6039963" cy="407194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14"/>
            <a:ext cx="550072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Булгаков </a:t>
            </a:r>
            <a:r>
              <a:rPr lang="ru-RU" b="1" i="1" dirty="0">
                <a:solidFill>
                  <a:srgbClr val="660033"/>
                </a:solidFill>
              </a:rPr>
              <a:t>обожал свою мать. Да и могло ли быть иначе: всегда веселая и внешне счастливая, она со смехом встречала все трудности. Именно мать привила Булгакову </a:t>
            </a:r>
            <a:r>
              <a:rPr lang="ru-RU" b="1" i="1" dirty="0" smtClean="0">
                <a:solidFill>
                  <a:srgbClr val="660033"/>
                </a:solidFill>
              </a:rPr>
              <a:t>любовь к театру, </a:t>
            </a:r>
            <a:r>
              <a:rPr lang="ru-RU" b="1" i="1" dirty="0">
                <a:solidFill>
                  <a:srgbClr val="660033"/>
                </a:solidFill>
              </a:rPr>
              <a:t>литературе, искусству. </a:t>
            </a:r>
            <a:r>
              <a:rPr lang="ru-RU" b="1" i="1" dirty="0" smtClean="0">
                <a:solidFill>
                  <a:srgbClr val="660033"/>
                </a:solidFill>
              </a:rPr>
              <a:t/>
            </a:r>
            <a:br>
              <a:rPr lang="ru-RU" b="1" i="1" dirty="0" smtClean="0">
                <a:solidFill>
                  <a:srgbClr val="660033"/>
                </a:solidFill>
              </a:rPr>
            </a:b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2778" t="10623" r="2778" b="14331"/>
          <a:stretch>
            <a:fillRect/>
          </a:stretch>
        </p:blipFill>
        <p:spPr bwMode="auto">
          <a:xfrm>
            <a:off x="6072198" y="285728"/>
            <a:ext cx="27036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7483"/>
            <a:ext cx="607219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660033"/>
                </a:solidFill>
              </a:rPr>
              <a:t>Она </a:t>
            </a:r>
            <a:r>
              <a:rPr lang="ru-RU" sz="2800" b="1" i="1" dirty="0">
                <a:solidFill>
                  <a:srgbClr val="660033"/>
                </a:solidFill>
              </a:rPr>
              <a:t>первая заронила в голову </a:t>
            </a:r>
            <a:endParaRPr lang="ru-RU" sz="2800" b="1" i="1" dirty="0" smtClean="0">
              <a:solidFill>
                <a:srgbClr val="660033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660033"/>
                </a:solidFill>
              </a:rPr>
              <a:t>юному </a:t>
            </a:r>
            <a:r>
              <a:rPr lang="ru-RU" sz="2800" b="1" i="1" dirty="0">
                <a:solidFill>
                  <a:srgbClr val="660033"/>
                </a:solidFill>
              </a:rPr>
              <a:t>Мише идею начать </a:t>
            </a:r>
            <a:endParaRPr lang="ru-RU" sz="2800" b="1" i="1" dirty="0" smtClean="0">
              <a:solidFill>
                <a:srgbClr val="660033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660033"/>
                </a:solidFill>
              </a:rPr>
              <a:t>сочинять </a:t>
            </a:r>
            <a:r>
              <a:rPr lang="ru-RU" sz="2800" b="1" i="1" dirty="0">
                <a:solidFill>
                  <a:srgbClr val="660033"/>
                </a:solidFill>
              </a:rPr>
              <a:t>прозу — первый рассказ Булгаков написал в семь лет.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660033"/>
                </a:solidFill>
              </a:rPr>
              <a:t>Отражением истинной любви к матери стал </a:t>
            </a:r>
            <a:r>
              <a:rPr lang="ru-RU" sz="2800" b="1" i="1" dirty="0" err="1">
                <a:solidFill>
                  <a:srgbClr val="660033"/>
                </a:solidFill>
              </a:rPr>
              <a:t>полуавтобиографичный</a:t>
            </a:r>
            <a:r>
              <a:rPr lang="ru-RU" sz="2800" b="1" i="1" dirty="0">
                <a:solidFill>
                  <a:srgbClr val="660033"/>
                </a:solidFill>
              </a:rPr>
              <a:t> роман «Белая гвардия». Именно с Варвары Михайловны Булгаков списал мать главных героев.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660033"/>
                </a:solidFill>
              </a:rPr>
              <a:t/>
            </a:r>
            <a:br>
              <a:rPr lang="ru-RU" sz="2800" b="1" i="1" dirty="0" smtClean="0">
                <a:solidFill>
                  <a:srgbClr val="660033"/>
                </a:solidFill>
              </a:rPr>
            </a:br>
            <a:endParaRPr lang="ru-RU" sz="2800" b="1" i="1" dirty="0">
              <a:solidFill>
                <a:srgbClr val="660033"/>
              </a:solidFill>
            </a:endParaRPr>
          </a:p>
        </p:txBody>
      </p:sp>
      <p:pic>
        <p:nvPicPr>
          <p:cNvPr id="4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59108"/>
            <a:ext cx="6143636" cy="414183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2778" t="10623" r="2778" b="14331"/>
          <a:stretch>
            <a:fillRect/>
          </a:stretch>
        </p:blipFill>
        <p:spPr bwMode="auto">
          <a:xfrm>
            <a:off x="6072198" y="285728"/>
            <a:ext cx="27036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71462"/>
            <a:ext cx="85439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Эдвард Григ и </a:t>
            </a:r>
            <a:r>
              <a:rPr lang="ru-RU" sz="3200" b="1" dirty="0" err="1" smtClean="0">
                <a:solidFill>
                  <a:srgbClr val="660066"/>
                </a:solidFill>
              </a:rPr>
              <a:t>Гесина</a:t>
            </a:r>
            <a:r>
              <a:rPr lang="ru-RU" sz="3200" b="1" dirty="0" smtClean="0">
                <a:solidFill>
                  <a:srgbClr val="660066"/>
                </a:solidFill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</a:rPr>
              <a:t>Хагеруп</a:t>
            </a:r>
            <a:r>
              <a:rPr lang="ru-RU" sz="3200" b="1" dirty="0" smtClean="0">
                <a:solidFill>
                  <a:srgbClr val="660066"/>
                </a:solidFill>
              </a:rPr>
              <a:t> - мама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888129"/>
            <a:ext cx="4286280" cy="4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00px-Gesine_m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65743"/>
            <a:ext cx="3803652" cy="464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847078"/>
            <a:ext cx="6585241" cy="443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znam.omskportal.ru/ru/municipal/localAuthList/3-52-212-1/officialsite/news/2017/11/09/1510221510162/PageContent/0/imageMin/%D0%B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1720" y="3000371"/>
            <a:ext cx="5207800" cy="3857629"/>
          </a:xfrm>
          <a:prstGeom prst="rect">
            <a:avLst/>
          </a:prstGeom>
          <a:noFill/>
        </p:spPr>
      </p:pic>
      <p:pic>
        <p:nvPicPr>
          <p:cNvPr id="4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71678"/>
            <a:ext cx="9144000" cy="48315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Их </a:t>
            </a:r>
            <a:r>
              <a:rPr lang="ru-RU" b="1" i="1" dirty="0">
                <a:solidFill>
                  <a:srgbClr val="660066"/>
                </a:solidFill>
              </a:rPr>
              <a:t>мамы, как и мы, учили своих несмышленышей первым шагам и словам, сажали будущих гениев на горшок, пели им колыбельные, лечили от простуд и наказывали за проказы.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60030" cy="50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4285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99"/>
                </a:solidFill>
              </a:rPr>
              <a:t>Джулия Леннон (</a:t>
            </a:r>
            <a:r>
              <a:rPr lang="ru-RU" sz="3200" b="1" dirty="0" err="1">
                <a:solidFill>
                  <a:srgbClr val="CC0099"/>
                </a:solidFill>
              </a:rPr>
              <a:t>Стенли</a:t>
            </a:r>
            <a:r>
              <a:rPr lang="ru-RU" sz="3200" b="1" dirty="0">
                <a:solidFill>
                  <a:srgbClr val="CC0099"/>
                </a:solidFill>
              </a:rPr>
              <a:t>) </a:t>
            </a:r>
            <a:r>
              <a:rPr lang="ru-RU" sz="3200" b="1" dirty="0" smtClean="0">
                <a:solidFill>
                  <a:srgbClr val="CC0099"/>
                </a:solidFill>
              </a:rPr>
              <a:t>– мама </a:t>
            </a:r>
          </a:p>
          <a:p>
            <a:pPr algn="ctr"/>
            <a:r>
              <a:rPr lang="ru-RU" sz="3200" b="1" dirty="0" smtClean="0">
                <a:solidFill>
                  <a:srgbClr val="CC0099"/>
                </a:solidFill>
              </a:rPr>
              <a:t> Джона Леннона</a:t>
            </a:r>
            <a:endParaRPr lang="ru-RU" sz="3200" b="1" dirty="0">
              <a:solidFill>
                <a:srgbClr val="CC0099"/>
              </a:solidFill>
            </a:endParaRPr>
          </a:p>
        </p:txBody>
      </p:sp>
      <p:pic>
        <p:nvPicPr>
          <p:cNvPr id="4102" name="Picture 6" descr="https://img-fotki.yandex.ru/get/6705/200418627.1e2/0_1a16d2_236254e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874" y="1142984"/>
            <a:ext cx="6408126" cy="546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31797"/>
            <a:ext cx="6572296" cy="616903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— </a:t>
            </a:r>
            <a:r>
              <a:rPr lang="ru-RU" b="1" i="1" dirty="0">
                <a:solidFill>
                  <a:srgbClr val="660033"/>
                </a:solidFill>
              </a:rPr>
              <a:t>она любила танцевать и петь, а вот семейные обязанности и забота о ребенке оказались для нее непосильной ношей.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Она повлияла на становление сына </a:t>
            </a:r>
            <a:r>
              <a:rPr lang="ru-RU" b="1" i="1" dirty="0">
                <a:solidFill>
                  <a:srgbClr val="660033"/>
                </a:solidFill>
              </a:rPr>
              <a:t>как музыканта она оказала огромное влияние. Именно мать купила Леннону первую гитару, а позже научила играть на аккордеоне и банджо.</a:t>
            </a:r>
          </a:p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В моменты отчаяния и разочарования в музыке Джон Леннон находил у матери </a:t>
            </a:r>
            <a:r>
              <a:rPr lang="ru-RU" b="1" i="1" dirty="0" smtClean="0">
                <a:solidFill>
                  <a:srgbClr val="660033"/>
                </a:solidFill>
              </a:rPr>
              <a:t>поддержку</a:t>
            </a:r>
            <a:r>
              <a:rPr lang="ru-RU" b="1" i="1" dirty="0">
                <a:solidFill>
                  <a:srgbClr val="660033"/>
                </a:solidFill>
              </a:rPr>
              <a:t>.</a:t>
            </a:r>
          </a:p>
        </p:txBody>
      </p:sp>
      <p:pic>
        <p:nvPicPr>
          <p:cNvPr id="4" name="Picture 6" descr="https://img-fotki.yandex.ru/get/6705/200418627.1e2/0_1a16d2_236254e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874" y="1391736"/>
            <a:ext cx="6408126" cy="54662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49026" r="24710" b="45070"/>
          <a:stretch>
            <a:fillRect/>
          </a:stretch>
        </p:blipFill>
        <p:spPr bwMode="auto">
          <a:xfrm>
            <a:off x="6786578" y="214290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400175"/>
            <a:ext cx="666591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99"/>
                </a:solidFill>
              </a:rPr>
              <a:t>Евгения Яковлевна Чехова (Морозова</a:t>
            </a:r>
            <a:r>
              <a:rPr lang="ru-RU" sz="3200" b="1" dirty="0" smtClean="0">
                <a:solidFill>
                  <a:srgbClr val="CC0099"/>
                </a:solidFill>
              </a:rPr>
              <a:t>) - мама Антона Чехова</a:t>
            </a:r>
            <a:endParaRPr lang="ru-RU" sz="3200" b="1" dirty="0">
              <a:solidFill>
                <a:srgbClr val="CC0099"/>
              </a:solidFill>
            </a:endParaRPr>
          </a:p>
        </p:txBody>
      </p:sp>
      <p:pic>
        <p:nvPicPr>
          <p:cNvPr id="6" name="Picture 6" descr="https://img-fotki.yandex.ru/get/6705/200418627.1e2/0_1a16d2_236254e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874" y="1391736"/>
            <a:ext cx="6408126" cy="546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6215106" cy="57864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>
                <a:solidFill>
                  <a:srgbClr val="660033"/>
                </a:solidFill>
              </a:rPr>
              <a:t>«Талант в нас со стороны отца, а душа — со стороны матери», - так говорил Антон Павлович, вспоминая родителей.</a:t>
            </a:r>
          </a:p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Мать — Евгения Яковлевна — действительно была человеком душевным, мягким, отзывчивым. </a:t>
            </a:r>
            <a:r>
              <a:rPr lang="ru-RU" b="1" i="1" dirty="0" smtClean="0">
                <a:solidFill>
                  <a:srgbClr val="660033"/>
                </a:solidFill>
              </a:rPr>
              <a:t>Всегда </a:t>
            </a:r>
            <a:r>
              <a:rPr lang="ru-RU" b="1" i="1" dirty="0">
                <a:solidFill>
                  <a:srgbClr val="660033"/>
                </a:solidFill>
              </a:rPr>
              <a:t>спокойная, доброжелательная, добрая — она была образцом женственности и материнства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4" name="Picture 6" descr="https://img-fotki.yandex.ru/get/6705/200418627.1e2/0_1a16d2_236254e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874" y="1391736"/>
            <a:ext cx="6408126" cy="54662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48916"/>
          <a:stretch>
            <a:fillRect/>
          </a:stretch>
        </p:blipFill>
        <p:spPr bwMode="auto">
          <a:xfrm>
            <a:off x="6429388" y="285728"/>
            <a:ext cx="2362054" cy="28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6286544" cy="6215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Евгения </a:t>
            </a:r>
            <a:r>
              <a:rPr lang="ru-RU" b="1" i="1" dirty="0">
                <a:solidFill>
                  <a:srgbClr val="660033"/>
                </a:solidFill>
              </a:rPr>
              <a:t>Яковлевна любила театр. </a:t>
            </a:r>
          </a:p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Евгения Яковлевна предпочитала сама вести </a:t>
            </a:r>
            <a:r>
              <a:rPr lang="ru-RU" b="1" i="1" dirty="0" smtClean="0">
                <a:solidFill>
                  <a:srgbClr val="660033"/>
                </a:solidFill>
              </a:rPr>
              <a:t>хозяйство, </a:t>
            </a:r>
            <a:r>
              <a:rPr lang="ru-RU" b="1" i="1" dirty="0">
                <a:solidFill>
                  <a:srgbClr val="660033"/>
                </a:solidFill>
              </a:rPr>
              <a:t>всегда хлебосольно и ласково принимала гостей. Вместе с мужем она обеспечила юному Чехову благодатную почву, на которой и распустился его талант.</a:t>
            </a:r>
          </a:p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«Отец и мать — единственные для меня люди на всем земном шаре, для которых я никогда ничего не пожалею, — говорил Антон Павлович о своих родителях. </a:t>
            </a:r>
          </a:p>
          <a:p>
            <a:pPr algn="ctr">
              <a:buNone/>
            </a:pP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4" name="Picture 6" descr="https://img-fotki.yandex.ru/get/6705/200418627.1e2/0_1a16d2_236254e5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874" y="1391736"/>
            <a:ext cx="6408126" cy="54662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48916"/>
          <a:stretch>
            <a:fillRect/>
          </a:stretch>
        </p:blipFill>
        <p:spPr bwMode="auto">
          <a:xfrm>
            <a:off x="6429388" y="285728"/>
            <a:ext cx="2362054" cy="28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83835"/>
            <a:ext cx="7657728" cy="548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73514" y="-24"/>
            <a:ext cx="62560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6666"/>
                </a:solidFill>
              </a:rPr>
              <a:t>Оскар Уайльд и </a:t>
            </a:r>
            <a:endParaRPr lang="ru-RU" sz="3200" b="1" dirty="0" smtClean="0">
              <a:solidFill>
                <a:srgbClr val="0066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Франческа </a:t>
            </a:r>
            <a:r>
              <a:rPr lang="ru-RU" sz="3200" b="1" dirty="0">
                <a:solidFill>
                  <a:srgbClr val="006666"/>
                </a:solidFill>
              </a:rPr>
              <a:t>Уайльд (</a:t>
            </a:r>
            <a:r>
              <a:rPr lang="ru-RU" sz="3200" b="1" dirty="0" err="1">
                <a:solidFill>
                  <a:srgbClr val="006666"/>
                </a:solidFill>
              </a:rPr>
              <a:t>Элджи</a:t>
            </a:r>
            <a:r>
              <a:rPr lang="ru-RU" sz="3200" b="1" dirty="0" smtClean="0">
                <a:solidFill>
                  <a:srgbClr val="006666"/>
                </a:solidFill>
              </a:rPr>
              <a:t>) -мама</a:t>
            </a: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6148" name="Picture 4" descr="http://propotolok33.ru/images/catalog/photo/539_image_b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91968"/>
            <a:ext cx="5552628" cy="4142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76" y="214290"/>
            <a:ext cx="6015022" cy="628654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Пламенная революционерка, хозяйка литературного салона и просто красавица — такой была мать Оскара Уайльда.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Она </a:t>
            </a:r>
            <a:r>
              <a:rPr lang="ru-RU" b="1" i="1" dirty="0">
                <a:solidFill>
                  <a:srgbClr val="660033"/>
                </a:solidFill>
              </a:rPr>
              <a:t>открыла литературный салон и всю себя посвятила искусству и воспитанию детей. Франческа обучала их сама и весьма преуспела в этом. Уже в десять лет Оскар Уайльд читал на латыни и греческом языке и спокойно переводил труды древних философов. Именно мать первой увидела в юном Оскаре литературный талант и сделала все, чтобы его развить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4" name="Picture 4" descr="http://propotolok33.ru/images/catalog/photo/539_image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91968"/>
            <a:ext cx="5552628" cy="414226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1309" b="24507"/>
          <a:stretch>
            <a:fillRect/>
          </a:stretch>
        </p:blipFill>
        <p:spPr bwMode="auto">
          <a:xfrm>
            <a:off x="6000760" y="214290"/>
            <a:ext cx="28929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74513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7141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Мария Дмитриевна </a:t>
            </a:r>
            <a:r>
              <a:rPr lang="ru-RU" sz="3200" b="1" dirty="0" smtClean="0">
                <a:solidFill>
                  <a:srgbClr val="660033"/>
                </a:solidFill>
              </a:rPr>
              <a:t>Менделеева - мама Дмитрия Менделеева</a:t>
            </a:r>
            <a:endParaRPr lang="ru-RU" sz="32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-24"/>
            <a:ext cx="6215106" cy="55260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Интересна и необычна судьба матери Дмитрия Менделеева. Она родилась в Сибири в купеческой семье и рано вышла замуж за учителя гимназии Ивана Павловича Менделеева.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Мария </a:t>
            </a:r>
            <a:r>
              <a:rPr lang="ru-RU" b="1" i="1" dirty="0">
                <a:solidFill>
                  <a:srgbClr val="660033"/>
                </a:solidFill>
              </a:rPr>
              <a:t>Дмитриевна работала не покладая рук, чтобы хоть как-то содержать свое многочисленное семейство.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51105"/>
          <a:stretch>
            <a:fillRect/>
          </a:stretch>
        </p:blipFill>
        <p:spPr bwMode="auto">
          <a:xfrm>
            <a:off x="214282" y="142852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88921"/>
            <a:ext cx="6357982" cy="502602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660033"/>
                </a:solidFill>
              </a:rPr>
              <a:t>А </a:t>
            </a:r>
            <a:r>
              <a:rPr lang="ru-RU" sz="2800" b="1" i="1" dirty="0">
                <a:solidFill>
                  <a:srgbClr val="660033"/>
                </a:solidFill>
              </a:rPr>
              <a:t>потом произошло чудо: </a:t>
            </a:r>
            <a:endParaRPr lang="ru-RU" sz="2800" b="1" i="1" dirty="0" smtClean="0">
              <a:solidFill>
                <a:srgbClr val="660033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660033"/>
                </a:solidFill>
              </a:rPr>
              <a:t>Мария </a:t>
            </a:r>
            <a:r>
              <a:rPr lang="ru-RU" sz="2800" b="1" i="1" dirty="0">
                <a:solidFill>
                  <a:srgbClr val="660033"/>
                </a:solidFill>
              </a:rPr>
              <a:t>Дмитриевна возродила обанкротившийся завод, в несколько раз увеличила объемы производства и назначила работникам высокое жалование. А когда завод стал давать достаточно прибыли, Мария Дмитриевна распорядилась о строительстве школы для детей рабочих.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660033"/>
                </a:solidFill>
              </a:rPr>
              <a:t>Мать Дмитрия Менделеева почитала искусство, литературу и науку.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51105"/>
          <a:stretch>
            <a:fillRect/>
          </a:stretch>
        </p:blipFill>
        <p:spPr bwMode="auto">
          <a:xfrm>
            <a:off x="214282" y="142852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playcast.ru/uploads/2016/11/26/20667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3644726" cy="3742018"/>
          </a:xfrm>
          <a:prstGeom prst="rect">
            <a:avLst/>
          </a:prstGeom>
          <a:noFill/>
        </p:spPr>
      </p:pic>
      <p:pic>
        <p:nvPicPr>
          <p:cNvPr id="4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71678"/>
            <a:ext cx="9144000" cy="48315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660066"/>
                </a:solidFill>
              </a:rPr>
              <a:t>Это уже трудно представить, но все великие люди, которые известны на весь мир, были когда-то маленькими.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14290"/>
            <a:ext cx="6443650" cy="6000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33"/>
                </a:solidFill>
              </a:rPr>
              <a:t>Можно </a:t>
            </a:r>
            <a:r>
              <a:rPr lang="ru-RU" b="1" i="1" dirty="0">
                <a:solidFill>
                  <a:srgbClr val="660033"/>
                </a:solidFill>
              </a:rPr>
              <a:t>смело сказать, что именно Мария Дмитриевна подтолкнула Менделеева на тропу науки. Она хлопотала о его поступлении в Московский Университет, своим примером воспитывала в юном Мите любовь к труду, учению и просвещению.</a:t>
            </a:r>
          </a:p>
          <a:p>
            <a:pPr algn="ctr">
              <a:buNone/>
            </a:pPr>
            <a:r>
              <a:rPr lang="ru-RU" b="1" i="1" dirty="0">
                <a:solidFill>
                  <a:srgbClr val="660033"/>
                </a:solidFill>
              </a:rPr>
              <a:t>Именно матери посвятил Дмитрий Менделеев свое «Исследование водных растворов по удельному весу».</a:t>
            </a:r>
          </a:p>
          <a:p>
            <a:pPr algn="ctr">
              <a:buNone/>
            </a:pPr>
            <a:endParaRPr lang="ru-RU" b="1" i="1" dirty="0">
              <a:solidFill>
                <a:srgbClr val="66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51105"/>
          <a:stretch>
            <a:fillRect/>
          </a:stretch>
        </p:blipFill>
        <p:spPr bwMode="auto">
          <a:xfrm>
            <a:off x="214282" y="142852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mage2.thematicnews.com/uploads/images/00/00/40/2015/03/15/98b4115f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400163" cy="60864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803017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Мама </a:t>
            </a:r>
            <a:r>
              <a:rPr lang="ru-RU" sz="3200" b="1" dirty="0">
                <a:solidFill>
                  <a:srgbClr val="006666"/>
                </a:solidFill>
              </a:rPr>
              <a:t>Владимира Высоцкого — </a:t>
            </a:r>
            <a:endParaRPr lang="ru-RU" sz="3200" b="1" dirty="0" smtClean="0">
              <a:solidFill>
                <a:srgbClr val="0066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Нина </a:t>
            </a:r>
            <a:r>
              <a:rPr lang="ru-RU" sz="3200" b="1" dirty="0">
                <a:solidFill>
                  <a:srgbClr val="006666"/>
                </a:solidFill>
              </a:rPr>
              <a:t>Максимовна (урождённая Серёгина)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819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age3.thematicnews.com/uploads/images/00/00/40/2015/03/15/7e1e3372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7"/>
            <a:ext cx="4000528" cy="6312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945893"/>
            <a:ext cx="3643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Мама </a:t>
            </a:r>
            <a:r>
              <a:rPr lang="ru-RU" sz="3200" b="1" dirty="0">
                <a:solidFill>
                  <a:srgbClr val="006666"/>
                </a:solidFill>
              </a:rPr>
              <a:t>Андрея Миронова </a:t>
            </a:r>
            <a:r>
              <a:rPr lang="ru-RU" sz="3200" b="1" dirty="0" smtClean="0">
                <a:solidFill>
                  <a:srgbClr val="006666"/>
                </a:solidFill>
              </a:rPr>
              <a:t>— </a:t>
            </a:r>
            <a:r>
              <a:rPr lang="ru-RU" sz="3200" b="1" dirty="0">
                <a:solidFill>
                  <a:srgbClr val="006666"/>
                </a:solidFill>
              </a:rPr>
              <a:t>Мария Владимировна Миронова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age1.thematicnews.com/uploads/images/00/00/40/2015/03/15/8aae41fa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188660" cy="6375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Мама </a:t>
            </a: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Георгия </a:t>
            </a:r>
            <a:r>
              <a:rPr lang="ru-RU" sz="3200" b="1" dirty="0">
                <a:solidFill>
                  <a:srgbClr val="006666"/>
                </a:solidFill>
              </a:rPr>
              <a:t>Жукова — </a:t>
            </a:r>
            <a:r>
              <a:rPr lang="ru-RU" sz="3200" b="1" dirty="0" err="1">
                <a:solidFill>
                  <a:srgbClr val="006666"/>
                </a:solidFill>
              </a:rPr>
              <a:t>Устинья</a:t>
            </a:r>
            <a:r>
              <a:rPr lang="ru-RU" sz="3200" b="1" dirty="0">
                <a:solidFill>
                  <a:srgbClr val="006666"/>
                </a:solidFill>
              </a:rPr>
              <a:t> </a:t>
            </a:r>
            <a:r>
              <a:rPr lang="ru-RU" sz="3200" b="1" dirty="0" err="1">
                <a:solidFill>
                  <a:srgbClr val="006666"/>
                </a:solidFill>
              </a:rPr>
              <a:t>Артемьевна</a:t>
            </a:r>
            <a:r>
              <a:rPr lang="ru-RU" sz="3200" b="1" dirty="0">
                <a:solidFill>
                  <a:srgbClr val="006666"/>
                </a:solidFill>
              </a:rPr>
              <a:t> Жукова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mage1.thematicnews.com/uploads/images/00/00/40/2015/03/15/331e3b3c1e.jpg"/>
          <p:cNvPicPr>
            <a:picLocks noChangeAspect="1" noChangeArrowheads="1"/>
          </p:cNvPicPr>
          <p:nvPr/>
        </p:nvPicPr>
        <p:blipFill>
          <a:blip r:embed="rId2"/>
          <a:srcRect l="12508" r="18696" b="21765"/>
          <a:stretch>
            <a:fillRect/>
          </a:stretch>
        </p:blipFill>
        <p:spPr bwMode="auto">
          <a:xfrm>
            <a:off x="4643438" y="214290"/>
            <a:ext cx="4214842" cy="6386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71435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6666"/>
                </a:solidFill>
              </a:rPr>
              <a:t>Виктор </a:t>
            </a:r>
            <a:r>
              <a:rPr lang="ru-RU" sz="3200" b="1" dirty="0" err="1">
                <a:solidFill>
                  <a:srgbClr val="006666"/>
                </a:solidFill>
              </a:rPr>
              <a:t>Цой</a:t>
            </a:r>
            <a:r>
              <a:rPr lang="ru-RU" sz="3200" b="1" dirty="0">
                <a:solidFill>
                  <a:srgbClr val="006666"/>
                </a:solidFill>
              </a:rPr>
              <a:t> </a:t>
            </a:r>
            <a:endParaRPr lang="ru-RU" sz="3200" b="1" dirty="0" smtClean="0">
              <a:solidFill>
                <a:srgbClr val="0066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с </a:t>
            </a:r>
            <a:r>
              <a:rPr lang="ru-RU" sz="3200" b="1" dirty="0">
                <a:solidFill>
                  <a:srgbClr val="006666"/>
                </a:solidFill>
              </a:rPr>
              <a:t>мамой Валентиной Васильевной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age2.thematicnews.com/uploads/images/00/00/40/2015/03/15/1765bfc3a1.jpg"/>
          <p:cNvPicPr>
            <a:picLocks noChangeAspect="1" noChangeArrowheads="1"/>
          </p:cNvPicPr>
          <p:nvPr/>
        </p:nvPicPr>
        <p:blipFill>
          <a:blip r:embed="rId2"/>
          <a:srcRect b="26399"/>
          <a:stretch>
            <a:fillRect/>
          </a:stretch>
        </p:blipFill>
        <p:spPr bwMode="auto">
          <a:xfrm>
            <a:off x="3940004" y="214290"/>
            <a:ext cx="4918276" cy="6366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31540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Мама </a:t>
            </a: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Игоря </a:t>
            </a:r>
            <a:r>
              <a:rPr lang="ru-RU" sz="3200" b="1" dirty="0" err="1">
                <a:solidFill>
                  <a:srgbClr val="006666"/>
                </a:solidFill>
              </a:rPr>
              <a:t>Талькова</a:t>
            </a:r>
            <a:r>
              <a:rPr lang="ru-RU" sz="3200" b="1" dirty="0">
                <a:solidFill>
                  <a:srgbClr val="006666"/>
                </a:solidFill>
              </a:rPr>
              <a:t> </a:t>
            </a:r>
            <a:endParaRPr lang="ru-RU" sz="3200" b="1" dirty="0" smtClean="0">
              <a:solidFill>
                <a:srgbClr val="0066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- Ольга </a:t>
            </a:r>
            <a:r>
              <a:rPr lang="ru-RU" sz="3200" b="1" dirty="0">
                <a:solidFill>
                  <a:srgbClr val="006666"/>
                </a:solidFill>
              </a:rPr>
              <a:t>Юльевна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mage2.thematicnews.com/uploads/images/00/00/40/2015/03/15/ff1f3abc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786346" cy="6433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85784" y="11449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Мама </a:t>
            </a:r>
            <a:r>
              <a:rPr lang="ru-RU" sz="3200" b="1" dirty="0" err="1">
                <a:solidFill>
                  <a:srgbClr val="006666"/>
                </a:solidFill>
              </a:rPr>
              <a:t>Муслима</a:t>
            </a:r>
            <a:r>
              <a:rPr lang="ru-RU" sz="3200" b="1" dirty="0">
                <a:solidFill>
                  <a:srgbClr val="006666"/>
                </a:solidFill>
              </a:rPr>
              <a:t> Магомаева </a:t>
            </a:r>
            <a:endParaRPr lang="ru-RU" sz="3200" b="1" dirty="0" smtClean="0">
              <a:solidFill>
                <a:srgbClr val="0066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- </a:t>
            </a:r>
            <a:r>
              <a:rPr lang="ru-RU" sz="3200" b="1" dirty="0" err="1" smtClean="0">
                <a:solidFill>
                  <a:srgbClr val="006666"/>
                </a:solidFill>
              </a:rPr>
              <a:t>Айшет</a:t>
            </a:r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ru-RU" sz="3200" b="1" dirty="0" err="1">
                <a:solidFill>
                  <a:srgbClr val="006666"/>
                </a:solidFill>
              </a:rPr>
              <a:t>Ахмедовна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mage2.thematicnews.com/uploads/images/00/00/40/2015/03/15/d7913bf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76" y="1565970"/>
            <a:ext cx="6977066" cy="4863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6666"/>
                </a:solidFill>
              </a:rPr>
              <a:t>Жанна </a:t>
            </a:r>
            <a:r>
              <a:rPr lang="ru-RU" sz="3200" b="1" dirty="0" err="1">
                <a:solidFill>
                  <a:srgbClr val="006666"/>
                </a:solidFill>
              </a:rPr>
              <a:t>Агузарова</a:t>
            </a:r>
            <a:r>
              <a:rPr lang="ru-RU" sz="3200" b="1" dirty="0">
                <a:solidFill>
                  <a:srgbClr val="006666"/>
                </a:solidFill>
              </a:rPr>
              <a:t> с мамой Людмилой Савченко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image3.thematicnews.com/uploads/images/00/00/40/2015/03/15/df7c49f9ed.jpg"/>
          <p:cNvPicPr>
            <a:picLocks noChangeAspect="1" noChangeArrowheads="1"/>
          </p:cNvPicPr>
          <p:nvPr/>
        </p:nvPicPr>
        <p:blipFill>
          <a:blip r:embed="rId2"/>
          <a:srcRect l="7721" t="8495" b="6553"/>
          <a:stretch>
            <a:fillRect/>
          </a:stretch>
        </p:blipFill>
        <p:spPr bwMode="auto">
          <a:xfrm>
            <a:off x="2188357" y="1000108"/>
            <a:ext cx="6574627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357166"/>
            <a:ext cx="5861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Мама </a:t>
            </a:r>
            <a:r>
              <a:rPr lang="ru-RU" sz="3200" b="1" dirty="0">
                <a:solidFill>
                  <a:srgbClr val="006666"/>
                </a:solidFill>
              </a:rPr>
              <a:t>Пола </a:t>
            </a:r>
            <a:r>
              <a:rPr lang="ru-RU" sz="3200" b="1" dirty="0" err="1">
                <a:solidFill>
                  <a:srgbClr val="006666"/>
                </a:solidFill>
              </a:rPr>
              <a:t>Маккартни</a:t>
            </a:r>
            <a:r>
              <a:rPr lang="ru-RU" sz="3200" b="1" dirty="0">
                <a:solidFill>
                  <a:srgbClr val="006666"/>
                </a:solidFill>
              </a:rPr>
              <a:t> — Мэри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age2.thematicnews.com/uploads/images/00/00/40/2015/03/15/9e32320721.jpg"/>
          <p:cNvPicPr>
            <a:picLocks noChangeAspect="1" noChangeArrowheads="1"/>
          </p:cNvPicPr>
          <p:nvPr/>
        </p:nvPicPr>
        <p:blipFill>
          <a:blip r:embed="rId2"/>
          <a:srcRect l="15152" t="9462" b="5380"/>
          <a:stretch>
            <a:fillRect/>
          </a:stretch>
        </p:blipFill>
        <p:spPr bwMode="auto">
          <a:xfrm>
            <a:off x="4786314" y="357166"/>
            <a:ext cx="4000528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Мама </a:t>
            </a:r>
            <a:r>
              <a:rPr lang="ru-RU" sz="3200" b="1" dirty="0">
                <a:solidFill>
                  <a:srgbClr val="006666"/>
                </a:solidFill>
              </a:rPr>
              <a:t>Сергея </a:t>
            </a:r>
            <a:r>
              <a:rPr lang="ru-RU" sz="3200" b="1" dirty="0" smtClean="0">
                <a:solidFill>
                  <a:srgbClr val="006666"/>
                </a:solidFill>
              </a:rPr>
              <a:t>Есенина</a:t>
            </a: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ru-RU" sz="3200" b="1" dirty="0">
                <a:solidFill>
                  <a:srgbClr val="006666"/>
                </a:solidFill>
              </a:rPr>
              <a:t>— Татьяна Федоровна Титова</a:t>
            </a:r>
            <a:endParaRPr lang="ru-RU" sz="3200" dirty="0">
              <a:solidFill>
                <a:srgbClr val="006666"/>
              </a:solidFill>
            </a:endParaRPr>
          </a:p>
        </p:txBody>
      </p:sp>
      <p:pic>
        <p:nvPicPr>
          <p:cNvPr id="6" name="Picture 4" descr="https://clipart-db.ru/file_content/rastr/flowers_ornament_008.png"/>
          <p:cNvPicPr>
            <a:picLocks noChangeAspect="1" noChangeArrowheads="1"/>
          </p:cNvPicPr>
          <p:nvPr/>
        </p:nvPicPr>
        <p:blipFill>
          <a:blip r:embed="rId3" cstate="print"/>
          <a:srcRect t="62676" r="32388"/>
          <a:stretch>
            <a:fillRect/>
          </a:stretch>
        </p:blipFill>
        <p:spPr bwMode="auto">
          <a:xfrm>
            <a:off x="0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660066"/>
                </a:solidFill>
              </a:rPr>
              <a:t>Почти все эти женщины были обычными домохозяйками и посвятили себя семье, но при этом оставались интересными и разносторонними личностями. Хотя их жизнь трудно назвать легкой. </a:t>
            </a:r>
          </a:p>
        </p:txBody>
      </p:sp>
      <p:pic>
        <p:nvPicPr>
          <p:cNvPr id="4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6482"/>
            <a:ext cx="9144000" cy="4831518"/>
          </a:xfrm>
          <a:prstGeom prst="rect">
            <a:avLst/>
          </a:prstGeom>
          <a:noFill/>
        </p:spPr>
      </p:pic>
      <p:pic>
        <p:nvPicPr>
          <p:cNvPr id="52226" name="Picture 2" descr="http://zigomettecom.z.i.pic.centerblog.net/4nue82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496"/>
            <a:ext cx="2386244" cy="555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mage2.thematicnews.com/uploads/images/00/00/40/2015/03/15/7c46c2b7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1" y="137811"/>
            <a:ext cx="5132264" cy="65058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3500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Саша Градский с мамой 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Тамарой </a:t>
            </a:r>
            <a:r>
              <a:rPr lang="ru-RU" sz="3200" b="1" dirty="0">
                <a:solidFill>
                  <a:srgbClr val="660033"/>
                </a:solidFill>
              </a:rPr>
              <a:t>Павловной</a:t>
            </a:r>
            <a:endParaRPr lang="ru-RU" sz="32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image3.thematicnews.com/uploads/images/00/00/40/2015/03/15/34163193f1.jpg"/>
          <p:cNvPicPr>
            <a:picLocks noChangeAspect="1" noChangeArrowheads="1"/>
          </p:cNvPicPr>
          <p:nvPr/>
        </p:nvPicPr>
        <p:blipFill>
          <a:blip r:embed="rId3"/>
          <a:srcRect l="1179" t="2622" r="32787" b="21600"/>
          <a:stretch>
            <a:fillRect/>
          </a:stretch>
        </p:blipFill>
        <p:spPr bwMode="auto">
          <a:xfrm>
            <a:off x="4929190" y="428604"/>
            <a:ext cx="4000528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Святейший Патриарх Московский и всея Руси Алексий II с мамой Еленой Иосифовной Писаревой</a:t>
            </a:r>
            <a:endParaRPr lang="ru-RU" sz="32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ÐÐ·Ð²ÐµÑÑÐ½ÑÐ¹ Ð¸ Ð»ÑÐ±Ð¸Ð¼ÑÐ¹ Ð°ÑÑÐ¸ÑÑ Ð¼Ð½Ð¾Ð³Ð¸Ñ Ð¿Ð¾ÐºÐ¾Ð»ÐµÐ½Ð¸Ð¹."/>
          <p:cNvPicPr>
            <a:picLocks noChangeAspect="1" noChangeArrowheads="1"/>
          </p:cNvPicPr>
          <p:nvPr/>
        </p:nvPicPr>
        <p:blipFill>
          <a:blip r:embed="rId3"/>
          <a:srcRect l="18214" r="11071"/>
          <a:stretch>
            <a:fillRect/>
          </a:stretch>
        </p:blipFill>
        <p:spPr bwMode="auto">
          <a:xfrm>
            <a:off x="2285984" y="920588"/>
            <a:ext cx="6572264" cy="5589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9776" y="214290"/>
            <a:ext cx="8044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Юрий Никулин с мамой Лидией Ивановной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ÐÐ´Ð¸Ð½ Ð¸Ð· Ð½Ð°Ð¸Ð±Ð¾Ð»ÐµÐµ ÑÑÐºÐ¸Ñ Ð¸ Ð¿ÑÐ¸Ð¼ÐµÑÐ°ÑÐµÐ»ÑÐ½ÑÑ ÑÐµÐ»ÐµÐ²ÐµÐ´ÑÑÐ¸Ñ Ð² ÑÐ¾Ð²ÑÐµÐ¼ÐµÐ½Ð½Ð¾Ð¹ Ð¸ÑÑÐ¾ÑÐ¸Ð¸ Ð Ð¾ÑÑÐ¸Ð¸."/>
          <p:cNvPicPr>
            <a:picLocks noChangeAspect="1" noChangeArrowheads="1"/>
          </p:cNvPicPr>
          <p:nvPr/>
        </p:nvPicPr>
        <p:blipFill>
          <a:blip r:embed="rId3"/>
          <a:srcRect l="10714" t="3214" b="10000"/>
          <a:stretch>
            <a:fillRect/>
          </a:stretch>
        </p:blipFill>
        <p:spPr bwMode="auto">
          <a:xfrm>
            <a:off x="4071934" y="428604"/>
            <a:ext cx="4762496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Дима </a:t>
            </a:r>
            <a:r>
              <a:rPr lang="ru-RU" sz="3200" b="1" dirty="0" err="1">
                <a:solidFill>
                  <a:srgbClr val="660033"/>
                </a:solidFill>
              </a:rPr>
              <a:t>Дибров</a:t>
            </a:r>
            <a:r>
              <a:rPr lang="ru-RU" sz="3200" b="1" dirty="0">
                <a:solidFill>
                  <a:srgbClr val="660033"/>
                </a:solidFill>
              </a:rPr>
              <a:t> с мамой Татьяной Валентиновной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ÐÑÐ´Ð°ÑÑÐ¸Ð¹ÑÑ ÑÑÑÑÐºÐ¸Ð¹ ÑÑÐ´Ð¾Ð¶Ð½Ð¸Ðº ÑÐ¾Ð²ÑÐµÐ¼ÐµÐ½Ð½Ð¾ÑÑÐ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7990" y="214290"/>
            <a:ext cx="3811728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Илья Глазунов 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с </a:t>
            </a:r>
            <a:r>
              <a:rPr lang="ru-RU" sz="3200" b="1" dirty="0">
                <a:solidFill>
                  <a:srgbClr val="660033"/>
                </a:solidFill>
              </a:rPr>
              <a:t>мамой 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Ольгой </a:t>
            </a:r>
            <a:r>
              <a:rPr lang="ru-RU" sz="3200" b="1" dirty="0">
                <a:solidFill>
                  <a:srgbClr val="660033"/>
                </a:solidFill>
              </a:rPr>
              <a:t>Константиновной</a:t>
            </a:r>
            <a:r>
              <a:rPr lang="ru-RU" sz="3200" b="1" dirty="0" smtClean="0">
                <a:solidFill>
                  <a:srgbClr val="660033"/>
                </a:solidFill>
              </a:rPr>
              <a:t/>
            </a:r>
            <a:br>
              <a:rPr lang="ru-RU" sz="3200" b="1" dirty="0" smtClean="0">
                <a:solidFill>
                  <a:srgbClr val="660033"/>
                </a:solidFill>
              </a:rPr>
            </a:br>
            <a:endParaRPr lang="ru-RU" sz="32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Ð¡Ð¾Ð²ÐµÑÑÐºÐ¸Ð¹ Ð°Ð²ÑÐ¾Ñ-Ð¸ÑÐ¿Ð¾Ð»Ð½Ð¸ÑÐµÐ»Ñ Ð¿ÐµÑÐµÐ½, ÐºÐ¸Ð½Ð¾Ð°ÐºÑÑÑ, Ð¶ÑÑÐ½Ð°Ð»Ð¸ÑÑ, Ð¿ÑÐ¾Ð·Ð°Ð¸Ðº."/>
          <p:cNvPicPr>
            <a:picLocks noChangeAspect="1" noChangeArrowheads="1"/>
          </p:cNvPicPr>
          <p:nvPr/>
        </p:nvPicPr>
        <p:blipFill>
          <a:blip r:embed="rId3"/>
          <a:srcRect l="6072" t="7500" b="4643"/>
          <a:stretch>
            <a:fillRect/>
          </a:stretch>
        </p:blipFill>
        <p:spPr bwMode="auto">
          <a:xfrm>
            <a:off x="3857620" y="233771"/>
            <a:ext cx="5072066" cy="6301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2" y="64291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Юрий Визбор 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с </a:t>
            </a:r>
            <a:r>
              <a:rPr lang="ru-RU" sz="3200" b="1" dirty="0">
                <a:solidFill>
                  <a:srgbClr val="660033"/>
                </a:solidFill>
              </a:rPr>
              <a:t>мамой 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Марией </a:t>
            </a: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Григорьевной</a:t>
            </a: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 </a:t>
            </a:r>
            <a:r>
              <a:rPr lang="ru-RU" sz="3200" b="1" dirty="0">
                <a:solidFill>
                  <a:srgbClr val="660033"/>
                </a:solidFill>
              </a:rPr>
              <a:t>Шевченко</a:t>
            </a: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/>
            </a:r>
            <a:br>
              <a:rPr lang="ru-RU" sz="3200" b="1" dirty="0" smtClean="0">
                <a:solidFill>
                  <a:srgbClr val="660033"/>
                </a:solidFill>
              </a:rPr>
            </a:br>
            <a:endParaRPr lang="ru-RU" sz="32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zebra-potolok.ru/style/img/pp/10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249525"/>
            <a:ext cx="7437170" cy="5037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Ð Ð¾ÑÑÐ¸Ð¹ÑÐºÐ¸Ð¹ Ð¼ÑÐ·ÑÐºÐ°Ð»ÑÐ½ÑÐ¹ Ð¸ Ð»Ð¸ÑÐµÑÐ°ÑÑÑÐ½ÑÐ¹ ÐºÑÐ¸ÑÐ¸Ðº, Ð»Ð¸ÑÐµÑÐ°ÑÑÑÐ¾Ð²ÐµÐ´ Ð¸ Ð¿ÑÐ±Ð»Ð¸ÑÐ¸ÑÑ, Ð¼ÑÐ·ÑÐºÐ¾Ð²ÐµÐ´, ÑÐµÐ»ÐµÐ²ÐµÐ´ÑÑÐ¸Ð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643050"/>
            <a:ext cx="6667500" cy="4972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</a:rPr>
              <a:t>Святослав Бэлза с мамой 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Зоей </a:t>
            </a:r>
            <a:r>
              <a:rPr lang="ru-RU" sz="3200" b="1" dirty="0">
                <a:solidFill>
                  <a:srgbClr val="660033"/>
                </a:solidFill>
              </a:rPr>
              <a:t>Константиновной. Конец 1940-х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karapysik.ru/wp-content/uploads/2015/10/022.jpg"/>
          <p:cNvPicPr>
            <a:picLocks noChangeAspect="1" noChangeArrowheads="1"/>
          </p:cNvPicPr>
          <p:nvPr/>
        </p:nvPicPr>
        <p:blipFill>
          <a:blip r:embed="rId2"/>
          <a:srcRect b="45953"/>
          <a:stretch>
            <a:fillRect/>
          </a:stretch>
        </p:blipFill>
        <p:spPr bwMode="auto">
          <a:xfrm>
            <a:off x="3428992" y="2857496"/>
            <a:ext cx="2840873" cy="379384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Многим </a:t>
            </a:r>
            <a:r>
              <a:rPr lang="ru-RU" b="1" i="1" dirty="0">
                <a:solidFill>
                  <a:srgbClr val="660066"/>
                </a:solidFill>
              </a:rPr>
              <a:t>пришлось пройти немало испытаний, чтобы прокормить и поднять на ноги детей. А сколько потом пришлось волноваться за своих повзрослевших чад! </a:t>
            </a:r>
          </a:p>
        </p:txBody>
      </p:sp>
      <p:pic>
        <p:nvPicPr>
          <p:cNvPr id="4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6482"/>
            <a:ext cx="9144000" cy="483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50099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Кто-то </a:t>
            </a:r>
            <a:r>
              <a:rPr lang="ru-RU" b="1" i="1" dirty="0">
                <a:solidFill>
                  <a:srgbClr val="660066"/>
                </a:solidFill>
              </a:rPr>
              <a:t>из них успел порадоваться успехам ребенка и даже пережить его смерть, а кто-то заставил горевать, рано покинув близких.</a:t>
            </a:r>
          </a:p>
        </p:txBody>
      </p:sp>
      <p:pic>
        <p:nvPicPr>
          <p:cNvPr id="4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6482"/>
            <a:ext cx="9144000" cy="4831518"/>
          </a:xfrm>
          <a:prstGeom prst="rect">
            <a:avLst/>
          </a:prstGeom>
          <a:noFill/>
        </p:spPr>
      </p:pic>
      <p:pic>
        <p:nvPicPr>
          <p:cNvPr id="53250" name="Picture 2" descr="https://karapysik.ru/wp-content/uploads/2015/10/022.jpg"/>
          <p:cNvPicPr>
            <a:picLocks noChangeAspect="1" noChangeArrowheads="1"/>
          </p:cNvPicPr>
          <p:nvPr/>
        </p:nvPicPr>
        <p:blipFill>
          <a:blip r:embed="rId3"/>
          <a:srcRect t="54599"/>
          <a:stretch>
            <a:fillRect/>
          </a:stretch>
        </p:blipFill>
        <p:spPr bwMode="auto">
          <a:xfrm>
            <a:off x="2963857" y="2428868"/>
            <a:ext cx="3608407" cy="404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01.ru/files/users/images/d4/14/d41431a8c1d74d3419b36c9ffd3bc446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3357554" y="2857496"/>
            <a:ext cx="2725696" cy="362323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660066"/>
                </a:solidFill>
              </a:rPr>
              <a:t>Несмотря на всемирную славу отпрысков, о мамах известно мало, да и редко кто интересуется ими. Лишь скупые биографические строки называют порой их имена и даты жизни. </a:t>
            </a:r>
          </a:p>
        </p:txBody>
      </p:sp>
      <p:pic>
        <p:nvPicPr>
          <p:cNvPr id="4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6482"/>
            <a:ext cx="9144000" cy="483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rawingart99.com/wp-content/uploads/2018/01/mother-daughter-pencil-art-mother-and-daughter-fairy-original-pencil-drawing-newborn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429000"/>
            <a:ext cx="3724232" cy="285752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Поэтому </a:t>
            </a:r>
            <a:r>
              <a:rPr lang="ru-RU" b="1" i="1" dirty="0">
                <a:solidFill>
                  <a:srgbClr val="660066"/>
                </a:solidFill>
              </a:rPr>
              <a:t>мы хотим восстановить справедливость и рассказать вам не о важных открытиях и достижениях, а о тех, благодаря кому они произошли. Давайте узнаем, какими они были — великие матери великих людей!</a:t>
            </a:r>
          </a:p>
          <a:p>
            <a:pPr algn="ctr">
              <a:buNone/>
            </a:pPr>
            <a:endParaRPr lang="ru-RU" b="1" i="1" dirty="0">
              <a:solidFill>
                <a:srgbClr val="660066"/>
              </a:solidFill>
            </a:endParaRPr>
          </a:p>
        </p:txBody>
      </p:sp>
      <p:pic>
        <p:nvPicPr>
          <p:cNvPr id="4" name="Picture 2" descr="https://avatanplus.com/files/resources/original/598c00939b2c115dcae240b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6482"/>
            <a:ext cx="9144000" cy="483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П.И.Чайковский,  </a:t>
            </a:r>
            <a:br>
              <a:rPr lang="ru-RU" sz="3200" b="1" dirty="0" smtClean="0">
                <a:solidFill>
                  <a:srgbClr val="660066"/>
                </a:solidFill>
              </a:rPr>
            </a:br>
            <a:r>
              <a:rPr lang="ru-RU" sz="3200" b="1" dirty="0" smtClean="0">
                <a:solidFill>
                  <a:srgbClr val="660066"/>
                </a:solidFill>
              </a:rPr>
              <a:t>Александра Андреевна </a:t>
            </a:r>
            <a:r>
              <a:rPr lang="ru-RU" sz="3200" b="1" dirty="0" err="1" smtClean="0">
                <a:solidFill>
                  <a:srgbClr val="660066"/>
                </a:solidFill>
              </a:rPr>
              <a:t>Ассиер</a:t>
            </a:r>
            <a:r>
              <a:rPr lang="ru-RU" sz="3200" b="1" dirty="0" smtClean="0">
                <a:solidFill>
                  <a:srgbClr val="660066"/>
                </a:solidFill>
              </a:rPr>
              <a:t> - мама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Чайковская А.А. мать композито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069821"/>
            <a:ext cx="4032448" cy="521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img-fotki.yandex.ru/get/9155/47407354.daf/0_15bb5d_dc18ad14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32639"/>
            <a:ext cx="6500826" cy="4382640"/>
          </a:xfrm>
          <a:prstGeom prst="rect">
            <a:avLst/>
          </a:prstGeom>
          <a:noFill/>
        </p:spPr>
      </p:pic>
      <p:pic>
        <p:nvPicPr>
          <p:cNvPr id="50178" name="Picture 2" descr="https://24smi.org/public/media/resize/660x-/celebrity/2017/02/07/3Fsxl1ySTEqE_petr-chaikovsk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29" y="1128746"/>
            <a:ext cx="3868331" cy="515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969</Words>
  <Application>Microsoft Office PowerPoint</Application>
  <PresentationFormat>Экран (4:3)</PresentationFormat>
  <Paragraphs>85</Paragraphs>
  <Slides>46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Мамы, которые воспитали великих сыновей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П.И.Чайковский,   Александра Андреевна Ассиер - мама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Эдвард Григ и Гесина Хагеруп - мама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Мамы, которые воспитали великих сыновей</dc:title>
  <dc:creator>Света</dc:creator>
  <cp:lastModifiedBy>Света</cp:lastModifiedBy>
  <cp:revision>21</cp:revision>
  <dcterms:created xsi:type="dcterms:W3CDTF">2018-11-11T18:55:21Z</dcterms:created>
  <dcterms:modified xsi:type="dcterms:W3CDTF">2018-11-25T17:58:14Z</dcterms:modified>
</cp:coreProperties>
</file>