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Default Extension="bin" ContentType="application/vnd.ms-office.legacyDiagramTex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1"/>
  </p:notesMasterIdLst>
  <p:sldIdLst>
    <p:sldId id="287" r:id="rId2"/>
    <p:sldId id="299" r:id="rId3"/>
    <p:sldId id="300" r:id="rId4"/>
    <p:sldId id="303" r:id="rId5"/>
    <p:sldId id="309" r:id="rId6"/>
    <p:sldId id="302" r:id="rId7"/>
    <p:sldId id="304" r:id="rId8"/>
    <p:sldId id="305" r:id="rId9"/>
    <p:sldId id="312" r:id="rId10"/>
    <p:sldId id="328" r:id="rId11"/>
    <p:sldId id="313" r:id="rId12"/>
    <p:sldId id="331" r:id="rId13"/>
    <p:sldId id="330" r:id="rId14"/>
    <p:sldId id="332" r:id="rId15"/>
    <p:sldId id="276" r:id="rId16"/>
    <p:sldId id="315" r:id="rId17"/>
    <p:sldId id="327" r:id="rId18"/>
    <p:sldId id="316" r:id="rId19"/>
    <p:sldId id="317" r:id="rId20"/>
    <p:sldId id="318" r:id="rId21"/>
    <p:sldId id="319" r:id="rId22"/>
    <p:sldId id="320" r:id="rId23"/>
    <p:sldId id="322" r:id="rId24"/>
    <p:sldId id="325" r:id="rId25"/>
    <p:sldId id="321" r:id="rId26"/>
    <p:sldId id="307" r:id="rId27"/>
    <p:sldId id="333" r:id="rId28"/>
    <p:sldId id="326" r:id="rId29"/>
    <p:sldId id="26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9900"/>
    <a:srgbClr val="336600"/>
    <a:srgbClr val="FF0000"/>
    <a:srgbClr val="800080"/>
    <a:srgbClr val="660033"/>
    <a:srgbClr val="008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91582B-E76D-4759-8A24-D699A8F5B487}" type="datetimeFigureOut">
              <a:rPr lang="ru-RU"/>
              <a:pPr>
                <a:defRPr/>
              </a:pPr>
              <a:t>11.08.2018</a:t>
            </a:fld>
            <a:endParaRPr lang="ru-RU"/>
          </a:p>
        </p:txBody>
      </p:sp>
      <p:sp>
        <p:nvSpPr>
          <p:cNvPr id="307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0519A6F-A56F-412D-BC8B-35F4A3AA9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AE29F-3B0D-403A-8888-8866DBAB7BB8}" type="datetimeFigureOut">
              <a:rPr lang="ru-RU"/>
              <a:pPr>
                <a:defRPr/>
              </a:pPr>
              <a:t>11.08.2018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2D384-933C-4022-BDD8-2A12793FC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BFB917-921A-4143-8C81-6BD956553260}" type="datetimeFigureOut">
              <a:rPr lang="ru-RU"/>
              <a:pPr>
                <a:defRPr/>
              </a:pPr>
              <a:t>11.08.2018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FA449F-41DA-4E46-9F17-63BECE4742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s1.pic4you.ru/allimage/y2012/11-04/12216/2647660.png" TargetMode="External"/><Relationship Id="rId3" Type="http://schemas.openxmlformats.org/officeDocument/2006/relationships/hyperlink" Target="http://img-fotki.yandex.ru/get/6412/136487634.659/0_a925f_cf58767d_XL.png" TargetMode="External"/><Relationship Id="rId7" Type="http://schemas.openxmlformats.org/officeDocument/2006/relationships/hyperlink" Target="http://antalpiti.ru/files/99604/prinadlezhnosti_v_stakane.png" TargetMode="External"/><Relationship Id="rId2" Type="http://schemas.openxmlformats.org/officeDocument/2006/relationships/hyperlink" Target="http://markerpro.by/images/product/000/000093/816-melshcoolcarmel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g-fotki.yandex.ru/get/5810/47407354.26d/0_8db1c_82279764_S.png" TargetMode="External"/><Relationship Id="rId5" Type="http://schemas.openxmlformats.org/officeDocument/2006/relationships/hyperlink" Target="http://img-fotki.yandex.ru/get/4135/136487634.a38/0_cfa2f_ae54d0e6_XL.png" TargetMode="External"/><Relationship Id="rId4" Type="http://schemas.openxmlformats.org/officeDocument/2006/relationships/hyperlink" Target="http://img1.liveinternet.ru/images/attach/c/2/65/312/65312675_J.jpg" TargetMode="External"/><Relationship Id="rId9" Type="http://schemas.openxmlformats.org/officeDocument/2006/relationships/hyperlink" Target="http://antalpiti.ru/files/99604/naturmotr_shkolnyj_1.pn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2133600"/>
            <a:ext cx="8229600" cy="1511300"/>
          </a:xfrm>
        </p:spPr>
        <p:txBody>
          <a:bodyPr/>
          <a:lstStyle/>
          <a:p>
            <a:r>
              <a:rPr lang="ru-RU" sz="4000" b="1" smtClean="0">
                <a:solidFill>
                  <a:schemeClr val="hlink"/>
                </a:solidFill>
              </a:rPr>
              <a:t>Использование технологии обучения в сотрудничестве на уроках иностранного языка</a:t>
            </a:r>
            <a:r>
              <a:rPr lang="ru-RU" sz="4000" b="1" smtClean="0">
                <a:solidFill>
                  <a:srgbClr val="009900"/>
                </a:solidFill>
              </a:rPr>
              <a:t/>
            </a:r>
            <a:br>
              <a:rPr lang="ru-RU" sz="4000" b="1" smtClean="0">
                <a:solidFill>
                  <a:srgbClr val="009900"/>
                </a:solidFill>
              </a:rPr>
            </a:br>
            <a:r>
              <a:rPr lang="ru-RU" sz="4000" b="1" smtClean="0">
                <a:solidFill>
                  <a:srgbClr val="006600"/>
                </a:solidFill>
              </a:rPr>
              <a:t/>
            </a:r>
            <a:br>
              <a:rPr lang="ru-RU" sz="4000" b="1" smtClean="0">
                <a:solidFill>
                  <a:srgbClr val="006600"/>
                </a:solidFill>
              </a:rPr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2400" b="1" smtClean="0">
                <a:solidFill>
                  <a:srgbClr val="000066"/>
                </a:solidFill>
              </a:rPr>
              <a:t>учитель иностранных языков </a:t>
            </a:r>
            <a:br>
              <a:rPr lang="ru-RU" sz="2400" b="1" smtClean="0">
                <a:solidFill>
                  <a:srgbClr val="000066"/>
                </a:solidFill>
              </a:rPr>
            </a:br>
            <a:r>
              <a:rPr lang="ru-RU" sz="2400" b="1" smtClean="0">
                <a:solidFill>
                  <a:srgbClr val="000066"/>
                </a:solidFill>
              </a:rPr>
              <a:t>Добренкова Галина Ивановна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0066"/>
                </a:solidFill>
              </a:rPr>
              <a:t>Целевые ориентации</a:t>
            </a:r>
          </a:p>
        </p:txBody>
      </p:sp>
      <p:sp>
        <p:nvSpPr>
          <p:cNvPr id="68610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buFont typeface="Franklin Gothic Medium" pitchFamily="34" charset="0"/>
              <a:buNone/>
            </a:pPr>
            <a:r>
              <a:rPr lang="ru-RU" sz="2400" b="1" smtClean="0">
                <a:latin typeface="Times New Roman" pitchFamily="18" charset="0"/>
              </a:rPr>
              <a:t>1.    Переход от педагогики требований к педагогике отношений.</a:t>
            </a:r>
          </a:p>
          <a:p>
            <a:pPr>
              <a:buFont typeface="Franklin Gothic Medium" pitchFamily="34" charset="0"/>
              <a:buNone/>
            </a:pPr>
            <a:r>
              <a:rPr lang="ru-RU" sz="2400" b="1" smtClean="0">
                <a:latin typeface="Times New Roman" pitchFamily="18" charset="0"/>
              </a:rPr>
              <a:t>2.    Гуманно-личностный подход к ребенку.</a:t>
            </a:r>
          </a:p>
          <a:p>
            <a:pPr>
              <a:buFont typeface="Franklin Gothic Medium" pitchFamily="34" charset="0"/>
              <a:buNone/>
            </a:pPr>
            <a:r>
              <a:rPr lang="ru-RU" sz="2400" b="1" smtClean="0">
                <a:latin typeface="Times New Roman" pitchFamily="18" charset="0"/>
              </a:rPr>
              <a:t>3.    Единство обучения и воспитания.</a:t>
            </a:r>
          </a:p>
        </p:txBody>
      </p:sp>
      <p:pic>
        <p:nvPicPr>
          <p:cNvPr id="68611" name="Picture 2" descr="I:\DCIM\100OLYMP\P2150868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 rot="21207486">
            <a:off x="1347788" y="1549400"/>
            <a:ext cx="2987675" cy="28860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435975" cy="1570037"/>
          </a:xfrm>
        </p:spPr>
        <p:txBody>
          <a:bodyPr/>
          <a:lstStyle/>
          <a:p>
            <a:r>
              <a:rPr lang="ru-RU" sz="2000" b="1" smtClean="0">
                <a:solidFill>
                  <a:srgbClr val="006600"/>
                </a:solidFill>
                <a:cs typeface="Times New Roman" pitchFamily="18" charset="0"/>
              </a:rPr>
              <a:t>Новый взгляд на личность как цель</a:t>
            </a:r>
            <a:r>
              <a:rPr lang="ru-RU" sz="3200" b="1" smtClean="0">
                <a:solidFill>
                  <a:srgbClr val="006600"/>
                </a:solidFill>
                <a:cs typeface="Times New Roman" pitchFamily="18" charset="0"/>
              </a:rPr>
              <a:t> </a:t>
            </a:r>
            <a:r>
              <a:rPr lang="ru-RU" sz="2000" b="1" smtClean="0">
                <a:solidFill>
                  <a:srgbClr val="006600"/>
                </a:solidFill>
                <a:cs typeface="Times New Roman" pitchFamily="18" charset="0"/>
              </a:rPr>
              <a:t>образования, личностная направленность учебно-воспитательного процесса.</a:t>
            </a:r>
            <a:br>
              <a:rPr lang="ru-RU" sz="2000" b="1" smtClean="0">
                <a:solidFill>
                  <a:srgbClr val="006600"/>
                </a:solidFill>
                <a:cs typeface="Times New Roman" pitchFamily="18" charset="0"/>
              </a:rPr>
            </a:br>
            <a:r>
              <a:rPr lang="ru-RU" sz="2000" b="1" smtClean="0">
                <a:solidFill>
                  <a:srgbClr val="006600"/>
                </a:solidFill>
                <a:cs typeface="Times New Roman" pitchFamily="18" charset="0"/>
              </a:rPr>
              <a:t>Гуманизация и демократизация педагогических процессов.</a:t>
            </a:r>
            <a:br>
              <a:rPr lang="ru-RU" sz="2000" b="1" smtClean="0">
                <a:solidFill>
                  <a:srgbClr val="006600"/>
                </a:solidFill>
                <a:cs typeface="Times New Roman" pitchFamily="18" charset="0"/>
              </a:rPr>
            </a:br>
            <a:r>
              <a:rPr lang="ru-RU" sz="2000" b="1" smtClean="0">
                <a:solidFill>
                  <a:srgbClr val="006600"/>
                </a:solidFill>
                <a:cs typeface="Times New Roman" pitchFamily="18" charset="0"/>
              </a:rPr>
              <a:t>Формирование положительной Я-концепции.</a:t>
            </a:r>
          </a:p>
        </p:txBody>
      </p:sp>
      <p:pic>
        <p:nvPicPr>
          <p:cNvPr id="69634" name="Picture 3" descr="I:\DCIM\100OLYMP\P2150885.JPG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916113"/>
            <a:ext cx="5327650" cy="36734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>
                <a:solidFill>
                  <a:schemeClr val="accent1"/>
                </a:solidFill>
              </a:rPr>
              <a:t>Педагоги – основоположники педагогики сотрудничества</a:t>
            </a:r>
          </a:p>
        </p:txBody>
      </p:sp>
      <p:sp>
        <p:nvSpPr>
          <p:cNvPr id="70658" name="Rectangle 9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600" b="1" smtClean="0">
                <a:solidFill>
                  <a:srgbClr val="006600"/>
                </a:solidFill>
                <a:latin typeface="Times New Roman" pitchFamily="18" charset="0"/>
              </a:rPr>
              <a:t>С. Л. Соловейчик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6600"/>
                </a:solidFill>
                <a:latin typeface="Times New Roman" pitchFamily="18" charset="0"/>
              </a:rPr>
              <a:t>   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6600"/>
                </a:solidFill>
                <a:latin typeface="Times New Roman" pitchFamily="18" charset="0"/>
              </a:rPr>
              <a:t>      В.Ф.Шаталов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6600"/>
                </a:solidFill>
                <a:latin typeface="Times New Roman" pitchFamily="18" charset="0"/>
              </a:rPr>
              <a:t>      С.Н. Лысенкова</a:t>
            </a:r>
          </a:p>
          <a:p>
            <a:pPr>
              <a:buFont typeface="Arial" charset="0"/>
              <a:buNone/>
            </a:pPr>
            <a:r>
              <a:rPr lang="ru-RU" b="1" smtClean="0">
                <a:solidFill>
                  <a:srgbClr val="006600"/>
                </a:solidFill>
                <a:latin typeface="Times New Roman" pitchFamily="18" charset="0"/>
              </a:rPr>
              <a:t>     Ш. Амонашвили</a:t>
            </a:r>
          </a:p>
        </p:txBody>
      </p:sp>
      <p:pic>
        <p:nvPicPr>
          <p:cNvPr id="71683" name="Picture 3" descr="I:\DCIM\100OLYMP\P2140855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60950" y="1557338"/>
            <a:ext cx="3213100" cy="273526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003399"/>
                </a:solidFill>
              </a:rPr>
              <a:t>Использование технологии обучения в сотрудничестве на уроках иностранного языка</a:t>
            </a:r>
          </a:p>
        </p:txBody>
      </p:sp>
      <p:sp>
        <p:nvSpPr>
          <p:cNvPr id="71682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042988" y="1600200"/>
            <a:ext cx="3452812" cy="32686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b="1" i="1" smtClean="0">
                <a:solidFill>
                  <a:srgbClr val="008000"/>
                </a:solidFill>
                <a:latin typeface="Times New Roman" pitchFamily="18" charset="0"/>
              </a:rPr>
              <a:t>«Педагогика – наука об искусстве сотрудничества».</a:t>
            </a:r>
          </a:p>
          <a:p>
            <a:pPr>
              <a:buFont typeface="Arial" charset="0"/>
              <a:buNone/>
            </a:pPr>
            <a:r>
              <a:rPr lang="ru-RU" sz="2400" b="1" i="1" smtClean="0">
                <a:solidFill>
                  <a:srgbClr val="008000"/>
                </a:solidFill>
                <a:latin typeface="Times New Roman" pitchFamily="18" charset="0"/>
              </a:rPr>
              <a:t>         С. Л. Соловейчик</a:t>
            </a:r>
          </a:p>
          <a:p>
            <a:pPr>
              <a:buFont typeface="Arial" charset="0"/>
              <a:buNone/>
            </a:pP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>«Единственный путь, ведущий к знанию, - это деятельность».   </a:t>
            </a:r>
          </a:p>
          <a:p>
            <a:pPr>
              <a:buFont typeface="Arial" charset="0"/>
              <a:buNone/>
            </a:pP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</a:rPr>
              <a:t>                        Б.Шоу</a:t>
            </a:r>
          </a:p>
          <a:p>
            <a:pPr lvl="3">
              <a:buFont typeface="Arial" charset="0"/>
              <a:buNone/>
            </a:pPr>
            <a:endParaRPr lang="ru-RU" sz="1000" b="1" smtClean="0">
              <a:solidFill>
                <a:srgbClr val="003399"/>
              </a:solidFill>
            </a:endParaRPr>
          </a:p>
        </p:txBody>
      </p:sp>
      <p:pic>
        <p:nvPicPr>
          <p:cNvPr id="16387" name="Picture 2" descr="I:\DCIM\100OLYMP\P214084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 rot="597236">
            <a:off x="4913313" y="1319213"/>
            <a:ext cx="3629025" cy="297021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>
                <a:solidFill>
                  <a:srgbClr val="000099"/>
                </a:solidFill>
              </a:rPr>
              <a:t>Стиль отношений сотрудничества</a:t>
            </a:r>
          </a:p>
        </p:txBody>
      </p:sp>
      <p:sp>
        <p:nvSpPr>
          <p:cNvPr id="7270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3600" b="1" smtClean="0">
                <a:latin typeface="Monotype Corsiva" pitchFamily="66" charset="0"/>
              </a:rPr>
              <a:t>Не запрещать, а направлять</a:t>
            </a:r>
          </a:p>
          <a:p>
            <a:r>
              <a:rPr lang="ru-RU" sz="3600" b="1" smtClean="0">
                <a:latin typeface="Monotype Corsiva" pitchFamily="66" charset="0"/>
              </a:rPr>
              <a:t>Не управлять, а соуправлять</a:t>
            </a:r>
          </a:p>
          <a:p>
            <a:r>
              <a:rPr lang="ru-RU" sz="3600" b="1" smtClean="0">
                <a:latin typeface="Monotype Corsiva" pitchFamily="66" charset="0"/>
              </a:rPr>
              <a:t>Не принуждать, а убеждать</a:t>
            </a:r>
          </a:p>
          <a:p>
            <a:r>
              <a:rPr lang="ru-RU" sz="3600" b="1" smtClean="0">
                <a:latin typeface="Monotype Corsiva" pitchFamily="66" charset="0"/>
              </a:rPr>
              <a:t>Не командовать, а организовывать</a:t>
            </a:r>
          </a:p>
          <a:p>
            <a:r>
              <a:rPr lang="ru-RU" sz="3600" b="1" smtClean="0">
                <a:latin typeface="Monotype Corsiva" pitchFamily="66" charset="0"/>
              </a:rPr>
              <a:t>Не ограничивать, а предоставлять свободу выбора</a:t>
            </a:r>
          </a:p>
          <a:p>
            <a:endParaRPr lang="ru-RU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4227136"/>
            <a:ext cx="8610600" cy="120744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</a:rPr>
              <a:t>Педагогика сотрудничества</a:t>
            </a:r>
            <a:endParaRPr lang="ru-RU" sz="4000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+mj-lt"/>
            </a:endParaRPr>
          </a:p>
        </p:txBody>
      </p:sp>
      <p:sp>
        <p:nvSpPr>
          <p:cNvPr id="68610" name="Текст 2"/>
          <p:cNvSpPr>
            <a:spLocks noGrp="1"/>
          </p:cNvSpPr>
          <p:nvPr>
            <p:ph type="body" idx="4294967295"/>
          </p:nvPr>
        </p:nvSpPr>
        <p:spPr>
          <a:xfrm>
            <a:off x="1143000" y="928688"/>
            <a:ext cx="3354388" cy="928687"/>
          </a:xfrm>
        </p:spPr>
        <p:txBody>
          <a:bodyPr anchor="ctr"/>
          <a:lstStyle/>
          <a:p>
            <a:pPr marL="0" indent="0">
              <a:buFont typeface="Arial" charset="0"/>
              <a:buNone/>
            </a:pPr>
            <a:r>
              <a:rPr lang="ru-RU" sz="4400" smtClean="0">
                <a:solidFill>
                  <a:srgbClr val="B0761F"/>
                </a:solidFill>
                <a:latin typeface="Franklin Gothic Medium" pitchFamily="34" charset="0"/>
              </a:rPr>
              <a:t>   УЧИТЕЛЬ</a:t>
            </a:r>
          </a:p>
        </p:txBody>
      </p:sp>
      <p:sp>
        <p:nvSpPr>
          <p:cNvPr id="68611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5143500" y="1000125"/>
            <a:ext cx="3543300" cy="857250"/>
          </a:xfrm>
        </p:spPr>
        <p:txBody>
          <a:bodyPr anchor="ctr"/>
          <a:lstStyle/>
          <a:p>
            <a:pPr marL="0" indent="0">
              <a:buFont typeface="Arial" charset="0"/>
              <a:buNone/>
            </a:pPr>
            <a:r>
              <a:rPr lang="ru-RU" sz="4400" smtClean="0">
                <a:solidFill>
                  <a:srgbClr val="B0761F"/>
                </a:solidFill>
                <a:latin typeface="Franklin Gothic Medium" pitchFamily="34" charset="0"/>
              </a:rPr>
              <a:t>     УЧЕНИК</a:t>
            </a:r>
          </a:p>
        </p:txBody>
      </p:sp>
      <p:sp>
        <p:nvSpPr>
          <p:cNvPr id="30724" name="Содержимое 3"/>
          <p:cNvSpPr>
            <a:spLocks noGrp="1"/>
          </p:cNvSpPr>
          <p:nvPr>
            <p:ph sz="quarter" idx="4294967295"/>
          </p:nvPr>
        </p:nvSpPr>
        <p:spPr>
          <a:xfrm>
            <a:off x="1454150" y="3832225"/>
            <a:ext cx="3109913" cy="928688"/>
          </a:xfrm>
        </p:spPr>
        <p:txBody>
          <a:bodyPr/>
          <a:lstStyle/>
          <a:p>
            <a:r>
              <a:rPr lang="ru-RU" sz="4400" smtClean="0">
                <a:latin typeface="Times New Roman" pitchFamily="18" charset="0"/>
              </a:rPr>
              <a:t>субъект</a:t>
            </a:r>
          </a:p>
        </p:txBody>
      </p:sp>
      <p:sp>
        <p:nvSpPr>
          <p:cNvPr id="30725" name="Содержимое 5"/>
          <p:cNvSpPr>
            <a:spLocks noGrp="1"/>
          </p:cNvSpPr>
          <p:nvPr>
            <p:ph sz="quarter" idx="4294967295"/>
          </p:nvPr>
        </p:nvSpPr>
        <p:spPr>
          <a:xfrm>
            <a:off x="5380038" y="3832225"/>
            <a:ext cx="3017837" cy="928688"/>
          </a:xfrm>
        </p:spPr>
        <p:txBody>
          <a:bodyPr/>
          <a:lstStyle/>
          <a:p>
            <a:r>
              <a:rPr lang="ru-RU" sz="4400" smtClean="0">
                <a:latin typeface="Times New Roman" pitchFamily="18" charset="0"/>
              </a:rPr>
              <a:t>субъект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500313" y="2143125"/>
            <a:ext cx="484187" cy="1477963"/>
          </a:xfrm>
          <a:prstGeom prst="downArrow">
            <a:avLst>
              <a:gd name="adj1" fmla="val 50000"/>
              <a:gd name="adj2" fmla="val 108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6786563" y="2143125"/>
            <a:ext cx="428625" cy="1428750"/>
          </a:xfrm>
          <a:prstGeom prst="downArrow">
            <a:avLst>
              <a:gd name="adj1" fmla="val 50000"/>
              <a:gd name="adj2" fmla="val 10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/>
      <p:bldP spid="68611" grpId="0" build="p"/>
      <p:bldP spid="30724" grpId="0" build="p"/>
      <p:bldP spid="30724" grpId="1" build="p"/>
      <p:bldP spid="30725" grpId="0" build="p"/>
      <p:bldP spid="30725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smtClean="0">
                <a:solidFill>
                  <a:srgbClr val="660066"/>
                </a:solidFill>
              </a:rPr>
              <a:t>Урок – это микромир: научатся ученики быть хозяевами своего труда на уроке, они научатся быть хозяевами своего труда и в жизни.</a:t>
            </a:r>
          </a:p>
        </p:txBody>
      </p:sp>
      <p:pic>
        <p:nvPicPr>
          <p:cNvPr id="75778" name="Picture 3" descr="I:\DCIM\100OLYMP\P2150863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557338"/>
            <a:ext cx="4038600" cy="3024187"/>
          </a:xfrm>
        </p:spPr>
      </p:pic>
      <p:pic>
        <p:nvPicPr>
          <p:cNvPr id="22531" name="Picture 2" descr="I:\DCIM\100OLYMP\P215087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1600200"/>
            <a:ext cx="3902075" cy="33416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i="1" smtClean="0">
                <a:solidFill>
                  <a:srgbClr val="008000"/>
                </a:solidFill>
              </a:rPr>
              <a:t>Памятка</a:t>
            </a:r>
          </a:p>
        </p:txBody>
      </p:sp>
      <p:sp>
        <p:nvSpPr>
          <p:cNvPr id="75778" name="Rectangle 3"/>
          <p:cNvSpPr>
            <a:spLocks noGrp="1"/>
          </p:cNvSpPr>
          <p:nvPr>
            <p:ph type="body" idx="4294967295"/>
          </p:nvPr>
        </p:nvSpPr>
        <p:spPr>
          <a:xfrm>
            <a:off x="1547813" y="1600200"/>
            <a:ext cx="6192837" cy="31242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latin typeface="Times New Roman" pitchFamily="18" charset="0"/>
              </a:rPr>
              <a:t>     1. Вы работаете в группе. Помните, что успех группы в целом зависит от успеха каждого. Не забывайте оказывать помощь друг другу, делайте это тактично и терпеливо.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2. Помните, что навыки иноязычного общения совершенствуются только в общении. Будьте активны сами и внимательны к другим.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3. Пользуйтесь словарем и справочным материалом по мере необходимости, но и не забывайте о языковой догадке.</a:t>
            </a:r>
            <a:br>
              <a:rPr lang="ru-RU" sz="1800" b="1" smtClean="0">
                <a:latin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</a:rPr>
              <a:t>4. В случае серьёзных затруднений обратитесь к учителю.</a:t>
            </a:r>
          </a:p>
          <a:p>
            <a:pPr>
              <a:lnSpc>
                <a:spcPct val="80000"/>
              </a:lnSpc>
            </a:pPr>
            <a:r>
              <a:rPr lang="ru-RU" sz="1800" b="1" smtClean="0">
                <a:latin typeface="Times New Roman" pitchFamily="18" charset="0"/>
              </a:rPr>
              <a:t>5. Помните, что всё общение внутри и между группами должно вестись на иностранном языке.</a:t>
            </a:r>
          </a:p>
          <a:p>
            <a:pPr>
              <a:lnSpc>
                <a:spcPct val="80000"/>
              </a:lnSpc>
            </a:pPr>
            <a:endParaRPr lang="ru-RU" sz="18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990000"/>
                </a:solidFill>
              </a:rPr>
              <a:t>Варианты  обучения в сотрудничестве:</a:t>
            </a:r>
          </a:p>
        </p:txBody>
      </p:sp>
      <p:sp>
        <p:nvSpPr>
          <p:cNvPr id="77826" name="Rectangle 5"/>
          <p:cNvSpPr>
            <a:spLocks noGrp="1"/>
          </p:cNvSpPr>
          <p:nvPr>
            <p:ph type="body" sz="half" idx="4294967295"/>
          </p:nvPr>
        </p:nvSpPr>
        <p:spPr>
          <a:xfrm>
            <a:off x="1619250" y="1628775"/>
            <a:ext cx="2887663" cy="4525963"/>
          </a:xfrm>
        </p:spPr>
        <p:txBody>
          <a:bodyPr/>
          <a:lstStyle/>
          <a:p>
            <a:pPr marL="533400" indent="-533400">
              <a:buFont typeface="Arial" charset="0"/>
              <a:buNone/>
            </a:pPr>
            <a:r>
              <a:rPr lang="ru-RU" b="1" smtClean="0">
                <a:solidFill>
                  <a:srgbClr val="33CC33"/>
                </a:solidFill>
                <a:latin typeface="Times New Roman" pitchFamily="18" charset="0"/>
              </a:rPr>
              <a:t>1. «Обучение в команде»</a:t>
            </a:r>
          </a:p>
          <a:p>
            <a:pPr marL="533400" indent="-533400">
              <a:buFont typeface="Arial" charset="0"/>
              <a:buNone/>
            </a:pPr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2. </a:t>
            </a:r>
            <a:r>
              <a:rPr lang="ru-RU" b="1" smtClean="0">
                <a:solidFill>
                  <a:schemeClr val="tx2"/>
                </a:solidFill>
                <a:latin typeface="Times New Roman" pitchFamily="18" charset="0"/>
              </a:rPr>
              <a:t>«Ажурная пила»</a:t>
            </a:r>
            <a:r>
              <a:rPr lang="ru-RU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marL="533400" indent="-533400">
              <a:buFont typeface="Arial" charset="0"/>
              <a:buNone/>
            </a:pPr>
            <a:r>
              <a:rPr lang="ru-RU" b="1" smtClean="0">
                <a:solidFill>
                  <a:srgbClr val="FF0000"/>
                </a:solidFill>
                <a:latin typeface="Times New Roman" pitchFamily="18" charset="0"/>
              </a:rPr>
              <a:t>3. «Учимся вместе»</a:t>
            </a:r>
            <a:r>
              <a:rPr lang="ru-RU" smtClean="0">
                <a:latin typeface="Times New Roman" pitchFamily="18" charset="0"/>
              </a:rPr>
              <a:t> </a:t>
            </a:r>
          </a:p>
        </p:txBody>
      </p:sp>
      <p:pic>
        <p:nvPicPr>
          <p:cNvPr id="77827" name="Содержимое 5" descr="http://netproblem59.openrussia.ru/users/391/39132/pics/news_39132_528.jpg"/>
          <p:cNvPicPr>
            <a:picLocks noGrp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 rot="20803393">
            <a:off x="4967288" y="1568450"/>
            <a:ext cx="3382962" cy="26590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5" grpId="0" autoUpdateAnimBg="0"/>
      <p:bldP spid="77826" grpId="0" build="p" autoUpdateAnimBg="0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4"/>
          <p:cNvSpPr>
            <a:spLocks noGrp="1"/>
          </p:cNvSpPr>
          <p:nvPr>
            <p:ph type="title" idx="4294967295"/>
          </p:nvPr>
        </p:nvSpPr>
        <p:spPr>
          <a:xfrm>
            <a:off x="457200" y="476250"/>
            <a:ext cx="8218488" cy="936625"/>
          </a:xfrm>
        </p:spPr>
        <p:txBody>
          <a:bodyPr/>
          <a:lstStyle/>
          <a:p>
            <a:r>
              <a:rPr lang="ru-RU" sz="4800" b="1" smtClean="0">
                <a:solidFill>
                  <a:srgbClr val="33CC33"/>
                </a:solidFill>
              </a:rPr>
              <a:t>«Обучение в команде»</a:t>
            </a:r>
            <a:br>
              <a:rPr lang="ru-RU" sz="4800" b="1" smtClean="0">
                <a:solidFill>
                  <a:srgbClr val="33CC33"/>
                </a:solidFill>
              </a:rPr>
            </a:br>
            <a:endParaRPr lang="ru-RU" sz="4800" b="1" smtClean="0">
              <a:solidFill>
                <a:srgbClr val="33CC33"/>
              </a:solidFill>
            </a:endParaRPr>
          </a:p>
        </p:txBody>
      </p:sp>
      <p:sp>
        <p:nvSpPr>
          <p:cNvPr id="78850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362902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</a:rPr>
              <a:t>     </a:t>
            </a:r>
            <a:r>
              <a:rPr lang="ru-RU" sz="1800" b="1" smtClean="0">
                <a:solidFill>
                  <a:srgbClr val="000066"/>
                </a:solidFill>
                <a:latin typeface="Times New Roman" pitchFamily="18" charset="0"/>
              </a:rPr>
              <a:t>Главным принципом этого метода выступает самостоятельная деятельность учащихся. Они могут работать индивидуально или в группах, выбирают подтему общей темы, намеченной для изучения всем классом. Далее эта подтема разбивается на индивидуальные задания для отдельных учеников. Совместно составляется общий доклад, который учащиеся презентуют  перед всем классом. </a:t>
            </a:r>
          </a:p>
        </p:txBody>
      </p:sp>
      <p:pic>
        <p:nvPicPr>
          <p:cNvPr id="78851" name="Picture 3" descr="I:\DCIM\100OLYMP\P2150872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65663" y="1268413"/>
            <a:ext cx="4002087" cy="3673475"/>
          </a:xfrm>
        </p:spPr>
      </p:pic>
      <p:pic>
        <p:nvPicPr>
          <p:cNvPr id="77828" name="Picture 3" descr="I:\DCIM\100OLYMP\P21508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268413"/>
            <a:ext cx="400208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49" grpId="0" autoUpdateAnimBg="0"/>
      <p:bldP spid="78850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/>
          </p:cNvSpPr>
          <p:nvPr>
            <p:ph type="title" idx="4294967295"/>
          </p:nvPr>
        </p:nvSpPr>
        <p:spPr>
          <a:xfrm>
            <a:off x="1258888" y="765175"/>
            <a:ext cx="7200900" cy="3527425"/>
          </a:xfrm>
        </p:spPr>
        <p:txBody>
          <a:bodyPr/>
          <a:lstStyle/>
          <a:p>
            <a:r>
              <a:rPr lang="ru-RU" sz="4000" b="1" i="1" smtClean="0">
                <a:solidFill>
                  <a:schemeClr val="hlink"/>
                </a:solidFill>
              </a:rPr>
              <a:t>«Педагог не тот, кто учит,</a:t>
            </a:r>
            <a:br>
              <a:rPr lang="ru-RU" sz="4000" b="1" i="1" smtClean="0">
                <a:solidFill>
                  <a:schemeClr val="hlink"/>
                </a:solidFill>
              </a:rPr>
            </a:br>
            <a:r>
              <a:rPr lang="ru-RU" sz="4000" b="1" i="1" smtClean="0">
                <a:solidFill>
                  <a:schemeClr val="hlink"/>
                </a:solidFill>
              </a:rPr>
              <a:t> педагог тот, кто чувствует,</a:t>
            </a:r>
            <a:br>
              <a:rPr lang="ru-RU" sz="4000" b="1" i="1" smtClean="0">
                <a:solidFill>
                  <a:schemeClr val="hlink"/>
                </a:solidFill>
              </a:rPr>
            </a:br>
            <a:r>
              <a:rPr lang="ru-RU" sz="4000" b="1" i="1" smtClean="0">
                <a:solidFill>
                  <a:schemeClr val="hlink"/>
                </a:solidFill>
              </a:rPr>
              <a:t> как ученик учится».</a:t>
            </a:r>
            <a:br>
              <a:rPr lang="ru-RU" sz="4000" b="1" i="1" smtClean="0">
                <a:solidFill>
                  <a:schemeClr val="hlink"/>
                </a:solidFill>
              </a:rPr>
            </a:br>
            <a:r>
              <a:rPr lang="ru-RU" sz="4000" b="1" i="1" smtClean="0">
                <a:solidFill>
                  <a:schemeClr val="hlink"/>
                </a:solidFill>
              </a:rPr>
              <a:t>В. Ф. Шаталов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800" b="1" smtClean="0">
                <a:solidFill>
                  <a:schemeClr val="tx2"/>
                </a:solidFill>
              </a:rPr>
              <a:t>«Ажурная пила</a:t>
            </a:r>
            <a:r>
              <a:rPr lang="ru-RU" smtClean="0"/>
              <a:t>»</a:t>
            </a:r>
          </a:p>
        </p:txBody>
      </p:sp>
      <p:sp>
        <p:nvSpPr>
          <p:cNvPr id="79874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37004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Times New Roman" pitchFamily="18" charset="0"/>
              </a:rPr>
              <a:t>     </a:t>
            </a:r>
            <a:r>
              <a:rPr lang="ru-RU" sz="1400" b="1" smtClean="0">
                <a:solidFill>
                  <a:srgbClr val="800080"/>
                </a:solidFill>
                <a:latin typeface="Times New Roman" pitchFamily="18" charset="0"/>
              </a:rPr>
              <a:t>Учащиеся разбиваются для работы над </a:t>
            </a:r>
            <a:r>
              <a:rPr lang="ru-RU" sz="1600" b="1" smtClean="0">
                <a:solidFill>
                  <a:srgbClr val="800080"/>
                </a:solidFill>
                <a:latin typeface="Times New Roman" pitchFamily="18" charset="0"/>
              </a:rPr>
              <a:t>учебным материалом, который разделён на логические и смысловые блоки. Вся команда  работает над одним и тем же материалом, но  каждый член группы получает тему для  изучения, находит материал и становится экспертом по данной теме. Затем учащиеся, изучающие один и тот же вопрос, но состоящие в разных группах, встречаются и обмениваются информацией как эксперты по данному вопросу. Вернувшись  в свои группы, эксперты докладывают о проделанной работе и обучают других членов группы всему новому, что узнали сами. </a:t>
            </a:r>
          </a:p>
        </p:txBody>
      </p:sp>
      <p:pic>
        <p:nvPicPr>
          <p:cNvPr id="14340" name="Picture 2" descr="I:\DCIM\100OLYMP\P214084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1557338"/>
            <a:ext cx="3455988" cy="33845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3" grpId="0" autoUpdateAnimBg="0"/>
      <p:bldP spid="79874" grpId="0" build="p" autoUpdateAnimBg="0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800" b="1" smtClean="0">
                <a:solidFill>
                  <a:srgbClr val="FF0000"/>
                </a:solidFill>
              </a:rPr>
              <a:t>«Учимся вместе»</a:t>
            </a:r>
            <a:r>
              <a:rPr lang="ru-RU" smtClean="0"/>
              <a:t> </a:t>
            </a:r>
          </a:p>
        </p:txBody>
      </p:sp>
      <p:sp>
        <p:nvSpPr>
          <p:cNvPr id="80898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32686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>
                <a:latin typeface="Times New Roman" pitchFamily="18" charset="0"/>
              </a:rPr>
              <a:t>     </a:t>
            </a:r>
            <a:r>
              <a:rPr lang="ru-RU" sz="1600" b="1" smtClean="0">
                <a:solidFill>
                  <a:srgbClr val="336600"/>
                </a:solidFill>
                <a:latin typeface="Times New Roman" pitchFamily="18" charset="0"/>
              </a:rPr>
              <a:t>Класс разбивается на однородные (по уровню обученности) группы. Каждая группа получает одно задание, которое является подзаданием какой-либо большой темы, над которой работает весь класс. В результате совместной работы отдельных групп и всех групп в целом достигается усвоение всего материала.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>
                <a:solidFill>
                  <a:srgbClr val="336600"/>
                </a:solidFill>
                <a:latin typeface="Times New Roman" pitchFamily="18" charset="0"/>
              </a:rPr>
              <a:t>     По ходу работы группы общаются между собой в процессе коллективного обсуждения, уточняя детали, предлагая свои варианты, задавая друг другу вопросы. </a:t>
            </a:r>
          </a:p>
        </p:txBody>
      </p:sp>
      <p:pic>
        <p:nvPicPr>
          <p:cNvPr id="80899" name="Picture 2" descr="I:\DCIM\100OLYMP\P2150877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412875"/>
            <a:ext cx="4038600" cy="34559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 autoUpdateAnimBg="0"/>
      <p:bldP spid="80898" grpId="0" build="p" autoUpdateAnimBg="0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i="1" smtClean="0">
                <a:solidFill>
                  <a:srgbClr val="000066"/>
                </a:solidFill>
              </a:rPr>
              <a:t>Основные принципы обучения в сотрудничестве:</a:t>
            </a:r>
            <a:r>
              <a:rPr lang="ru-RU" sz="4000" smtClean="0"/>
              <a:t> </a:t>
            </a:r>
          </a:p>
        </p:txBody>
      </p:sp>
      <p:sp>
        <p:nvSpPr>
          <p:cNvPr id="8192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6600"/>
                </a:solidFill>
                <a:latin typeface="Times New Roman" pitchFamily="18" charset="0"/>
              </a:rPr>
              <a:t> - группы учащихся формируются учителем до урока с учетом психологической совместимости детей;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6600"/>
                </a:solidFill>
                <a:latin typeface="Times New Roman" pitchFamily="18" charset="0"/>
              </a:rPr>
              <a:t> - группе дается одно задание, но при его выполнении предусматривается распределение ролей между участниками группы; 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6600"/>
                </a:solidFill>
                <a:latin typeface="Times New Roman" pitchFamily="18" charset="0"/>
              </a:rPr>
              <a:t> - оценивается работа не одного ученика, а всей группы; </a:t>
            </a:r>
          </a:p>
          <a:p>
            <a:pPr>
              <a:buFont typeface="Arial" charset="0"/>
              <a:buNone/>
            </a:pPr>
            <a:r>
              <a:rPr lang="ru-RU" sz="2400" smtClean="0">
                <a:solidFill>
                  <a:srgbClr val="336600"/>
                </a:solidFill>
                <a:latin typeface="Times New Roman" pitchFamily="18" charset="0"/>
              </a:rPr>
              <a:t> - учитель сам выбирает ученика группы, который должен отчитаться за задание.</a:t>
            </a:r>
            <a:r>
              <a:rPr lang="ru-RU" smtClean="0">
                <a:latin typeface="Times New Roman" pitchFamily="18" charset="0"/>
              </a:rPr>
              <a:t> </a:t>
            </a:r>
            <a:endParaRPr lang="ru-RU" sz="2000" smtClean="0">
              <a:latin typeface="Times New Roman" pitchFamily="18" charset="0"/>
            </a:endParaRPr>
          </a:p>
          <a:p>
            <a:endParaRPr lang="ru-RU" sz="200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1" grpId="0" autoUpdateAnimBg="0"/>
      <p:bldP spid="81922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008000"/>
                </a:solidFill>
              </a:rPr>
              <a:t>Формы организации учебного сотрудничества</a:t>
            </a:r>
          </a:p>
        </p:txBody>
      </p:sp>
      <p:sp>
        <p:nvSpPr>
          <p:cNvPr id="82946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800" b="1" smtClean="0">
                <a:solidFill>
                  <a:srgbClr val="0033CC"/>
                </a:solidFill>
                <a:latin typeface="Times New Roman" pitchFamily="18" charset="0"/>
              </a:rPr>
              <a:t>   - работа в парах;</a:t>
            </a:r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rgbClr val="0033CC"/>
                </a:solidFill>
                <a:latin typeface="Times New Roman" pitchFamily="18" charset="0"/>
              </a:rPr>
              <a:t>   - работа в группах постоянного и сменного состава;</a:t>
            </a:r>
          </a:p>
          <a:p>
            <a:pPr>
              <a:buFont typeface="Arial" charset="0"/>
              <a:buNone/>
            </a:pPr>
            <a:r>
              <a:rPr lang="ru-RU" sz="2800" b="1" smtClean="0">
                <a:solidFill>
                  <a:srgbClr val="0033CC"/>
                </a:solidFill>
                <a:latin typeface="Times New Roman" pitchFamily="18" charset="0"/>
              </a:rPr>
              <a:t>    - коллективное взаимодействие. </a:t>
            </a:r>
          </a:p>
          <a:p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17410" name="Picture 2" descr="I:\DCIM\100OLYMP\P2140850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 rot="578670">
            <a:off x="4054475" y="1698625"/>
            <a:ext cx="3668713" cy="315118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5" grpId="0" autoUpdateAnimBg="0"/>
      <p:bldP spid="82946" grpId="0" build="p" autoUpdateAnimBg="0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4"/>
          <p:cNvSpPr>
            <a:spLocks noGrp="1"/>
          </p:cNvSpPr>
          <p:nvPr>
            <p:ph type="title" idx="4294967295"/>
          </p:nvPr>
        </p:nvSpPr>
        <p:spPr>
          <a:xfrm>
            <a:off x="684213" y="404813"/>
            <a:ext cx="7488237" cy="4319587"/>
          </a:xfrm>
        </p:spPr>
        <p:txBody>
          <a:bodyPr/>
          <a:lstStyle/>
          <a:p>
            <a:r>
              <a:rPr lang="ru-RU" sz="2000" b="1" smtClean="0">
                <a:solidFill>
                  <a:srgbClr val="660033"/>
                </a:solidFill>
              </a:rPr>
              <a:t>Необходимо разграничивать оценку уровня знаний уч-ся и оценку их работы в составе творческой  группы. </a:t>
            </a:r>
            <a:br>
              <a:rPr lang="ru-RU" sz="2000" b="1" smtClean="0">
                <a:solidFill>
                  <a:srgbClr val="660033"/>
                </a:solidFill>
              </a:rPr>
            </a:br>
            <a:r>
              <a:rPr lang="ru-RU" sz="2000" b="1" smtClean="0">
                <a:solidFill>
                  <a:srgbClr val="660033"/>
                </a:solidFill>
              </a:rPr>
              <a:t>Оценка в журнале отражает индивидуальный уровень знаний учащихся, независимо от работы одноклассников в группе. </a:t>
            </a:r>
            <a:br>
              <a:rPr lang="ru-RU" sz="2000" b="1" smtClean="0">
                <a:solidFill>
                  <a:srgbClr val="660033"/>
                </a:solidFill>
              </a:rPr>
            </a:br>
            <a:r>
              <a:rPr lang="ru-RU" sz="2000" b="1" smtClean="0">
                <a:solidFill>
                  <a:srgbClr val="660033"/>
                </a:solidFill>
              </a:rPr>
              <a:t>Активное участие каждого уч-ся в работе группы должно быть поддержано и оценено другим образом. </a:t>
            </a:r>
            <a:br>
              <a:rPr lang="ru-RU" sz="2000" b="1" smtClean="0">
                <a:solidFill>
                  <a:srgbClr val="660033"/>
                </a:solidFill>
              </a:rPr>
            </a:br>
            <a:r>
              <a:rPr lang="ru-RU" sz="2000" b="1" smtClean="0">
                <a:solidFill>
                  <a:srgbClr val="660033"/>
                </a:solidFill>
              </a:rPr>
              <a:t>Это может быть особая система поощрения: </a:t>
            </a:r>
            <a:br>
              <a:rPr lang="ru-RU" sz="2000" b="1" smtClean="0">
                <a:solidFill>
                  <a:srgbClr val="660033"/>
                </a:solidFill>
              </a:rPr>
            </a:br>
            <a:r>
              <a:rPr lang="ru-RU" sz="2000" b="1" smtClean="0">
                <a:solidFill>
                  <a:srgbClr val="660033"/>
                </a:solidFill>
              </a:rPr>
              <a:t/>
            </a:r>
            <a:br>
              <a:rPr lang="ru-RU" sz="2000" b="1" smtClean="0">
                <a:solidFill>
                  <a:srgbClr val="660033"/>
                </a:solidFill>
              </a:rPr>
            </a:br>
            <a:r>
              <a:rPr lang="ru-RU" sz="2000" b="1" smtClean="0">
                <a:solidFill>
                  <a:srgbClr val="660033"/>
                </a:solidFill>
              </a:rPr>
              <a:t>сертификаты, грамоты, значки, жетоны, </a:t>
            </a:r>
            <a:br>
              <a:rPr lang="ru-RU" sz="2000" b="1" smtClean="0">
                <a:solidFill>
                  <a:srgbClr val="660033"/>
                </a:solidFill>
              </a:rPr>
            </a:br>
            <a:r>
              <a:rPr lang="ru-RU" sz="2000" b="1" smtClean="0">
                <a:solidFill>
                  <a:srgbClr val="660033"/>
                </a:solidFill>
              </a:rPr>
              <a:t>похвала, как в устной, так и в письменной форме.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800" b="1" smtClean="0">
                <a:solidFill>
                  <a:srgbClr val="800080"/>
                </a:solidFill>
              </a:rPr>
              <a:t>Образовательные результаты учебного сотрудничества:</a:t>
            </a:r>
            <a:r>
              <a:rPr lang="ru-RU" sz="4000" smtClean="0"/>
              <a:t> </a:t>
            </a:r>
          </a:p>
        </p:txBody>
      </p:sp>
      <p:sp>
        <p:nvSpPr>
          <p:cNvPr id="8499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600200"/>
            <a:ext cx="8229600" cy="3413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336600"/>
                </a:solidFill>
                <a:latin typeface="Times New Roman" pitchFamily="18" charset="0"/>
              </a:rPr>
              <a:t>-улучшение понимания учебного материала;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336600"/>
                </a:solidFill>
                <a:latin typeface="Times New Roman" pitchFamily="18" charset="0"/>
              </a:rPr>
              <a:t>-сокращение времени на формирование полноценных понятий, умений, навыков по сравнению с фронтальным обучением;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336600"/>
                </a:solidFill>
                <a:latin typeface="Times New Roman" pitchFamily="18" charset="0"/>
              </a:rPr>
              <a:t>-увеличение количества детей, включенных в работу;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336600"/>
                </a:solidFill>
                <a:latin typeface="Times New Roman" pitchFamily="18" charset="0"/>
              </a:rPr>
              <a:t>-рост познавательной активности и творческой самостоятельности учащихся;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336600"/>
                </a:solidFill>
                <a:latin typeface="Times New Roman" pitchFamily="18" charset="0"/>
              </a:rPr>
              <a:t>-изменение характера взаимоотношений между детьми в классе;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336600"/>
                </a:solidFill>
                <a:latin typeface="Times New Roman" pitchFamily="18" charset="0"/>
              </a:rPr>
              <a:t>-появление у школьников самокритичности, способности точно оценивать свою работу;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336600"/>
                </a:solidFill>
                <a:latin typeface="Times New Roman" pitchFamily="18" charset="0"/>
              </a:rPr>
              <a:t>-приобретение учениками таких навыков, как ответственность за свои слова и действия.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3" grpId="0" autoUpdateAnimBg="0"/>
      <p:bldP spid="84994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600" b="1" i="1" smtClean="0">
                <a:solidFill>
                  <a:schemeClr val="hlink"/>
                </a:solidFill>
              </a:rPr>
              <a:t>Значение обучения в сотрудничестве</a:t>
            </a:r>
          </a:p>
        </p:txBody>
      </p:sp>
      <p:graphicFrame>
        <p:nvGraphicFramePr>
          <p:cNvPr id="100386" name="Group 34"/>
          <p:cNvGraphicFramePr>
            <a:graphicFrameLocks noGrp="1"/>
          </p:cNvGraphicFramePr>
          <p:nvPr/>
        </p:nvGraphicFramePr>
        <p:xfrm>
          <a:off x="457200" y="1600200"/>
          <a:ext cx="8229600" cy="344487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ученика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для учителя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0225">
                <a:tc>
                  <a:txBody>
                    <a:bodyPr/>
                    <a:lstStyle/>
                    <a:p>
                      <a:pPr marL="0" marR="0" lvl="0" indent="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-решение значимой для ученика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проблемы;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 наличие интереса к выполнению работы, так как успех всей работы зависит от вклада каждого;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 повышение мотивации;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 приобретение опыта взаимодействия с другими учащимися;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 увеличение времени для речевой практики;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 возможность получить помощь членов группы;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 решение задач, посильных для своего уровня обученности.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4508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возможность делегировать свои функции учащимся;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 полная включенность в работу всех учащихся;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 успешное усвоение материала всеми учащимися;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 обогащение опыта социального взаимодействия учащихся внутри группы;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4508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− знания ученика становятся более осознанными и глубокими. 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4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496300" cy="1728787"/>
          </a:xfrm>
        </p:spPr>
        <p:txBody>
          <a:bodyPr/>
          <a:lstStyle/>
          <a:p>
            <a:r>
              <a:rPr lang="ru-RU" sz="3200" b="1" i="1" smtClean="0">
                <a:solidFill>
                  <a:srgbClr val="006600"/>
                </a:solidFill>
                <a:latin typeface="Times New Roman" pitchFamily="18" charset="0"/>
              </a:rPr>
              <a:t>«То, что мы собрались вместе,- это только начало; то, что мы</a:t>
            </a:r>
            <a:r>
              <a:rPr lang="ru-RU" sz="4000" b="1" i="1" smtClean="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3200" b="1" i="1" smtClean="0">
                <a:solidFill>
                  <a:srgbClr val="006600"/>
                </a:solidFill>
                <a:latin typeface="Times New Roman" pitchFamily="18" charset="0"/>
              </a:rPr>
              <a:t>продолжаем оставаться вместе, - это уже достижение; то, что мы вместе работаем, - это настоящий успех».</a:t>
            </a:r>
            <a:br>
              <a:rPr lang="ru-RU" sz="3200" b="1" i="1" smtClean="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3200" b="1" i="1" smtClean="0">
                <a:solidFill>
                  <a:srgbClr val="006600"/>
                </a:solidFill>
                <a:latin typeface="Times New Roman" pitchFamily="18" charset="0"/>
              </a:rPr>
              <a:t>Генри Форд</a:t>
            </a:r>
            <a:br>
              <a:rPr lang="ru-RU" sz="3200" b="1" i="1" smtClean="0">
                <a:solidFill>
                  <a:srgbClr val="006600"/>
                </a:solidFill>
                <a:latin typeface="Times New Roman" pitchFamily="18" charset="0"/>
              </a:rPr>
            </a:br>
            <a:endParaRPr lang="ru-RU" sz="3200" b="1" i="1" smtClean="0">
              <a:solidFill>
                <a:srgbClr val="006600"/>
              </a:solidFill>
              <a:latin typeface="Times New Roman" pitchFamily="18" charset="0"/>
            </a:endParaRPr>
          </a:p>
        </p:txBody>
      </p:sp>
      <p:pic>
        <p:nvPicPr>
          <p:cNvPr id="18434" name="Picture 2" descr="I:\DCIM\100OLYMP\P2150862.JPG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705100" y="2565400"/>
            <a:ext cx="3732213" cy="28956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головок 3"/>
          <p:cNvPicPr>
            <a:picLocks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74638"/>
            <a:ext cx="8137525" cy="2433637"/>
          </a:xfrm>
        </p:spPr>
      </p:pic>
      <p:pic>
        <p:nvPicPr>
          <p:cNvPr id="2" name="Рисунок 3" descr="page4-img3-big[1]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3796" y="2111375"/>
            <a:ext cx="4214842" cy="35004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Прямоугольник 2"/>
          <p:cNvSpPr>
            <a:spLocks noChangeArrowheads="1"/>
          </p:cNvSpPr>
          <p:nvPr/>
        </p:nvSpPr>
        <p:spPr bwMode="auto">
          <a:xfrm>
            <a:off x="250825" y="876300"/>
            <a:ext cx="86423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hlinkClick r:id="rId2"/>
              </a:rPr>
              <a:t>http://markerpro.by/images/product/000/000093/816-melshcoolcarmel.png</a:t>
            </a:r>
            <a:endParaRPr lang="ru-RU" sz="1600">
              <a:latin typeface="Times New Roman" pitchFamily="18" charset="0"/>
            </a:endParaRPr>
          </a:p>
          <a:p>
            <a:pPr algn="ctr"/>
            <a:r>
              <a:rPr lang="ru-RU" i="1">
                <a:latin typeface="Times New Roman" pitchFamily="18" charset="0"/>
              </a:rPr>
              <a:t>мел</a:t>
            </a:r>
          </a:p>
          <a:p>
            <a:pPr algn="ctr"/>
            <a:endParaRPr lang="ru-RU" sz="400" i="1">
              <a:latin typeface="Times New Roman" pitchFamily="18" charset="0"/>
            </a:endParaRPr>
          </a:p>
          <a:p>
            <a:pPr algn="ctr"/>
            <a:r>
              <a:rPr lang="ru-RU" sz="1600" u="sng">
                <a:latin typeface="Times New Roman" pitchFamily="18" charset="0"/>
                <a:hlinkClick r:id="rId3"/>
              </a:rPr>
              <a:t>http://img-fotki.yandex.ru/get/6412/136487634.659/0_a925f_cf58767d_XL.png </a:t>
            </a:r>
            <a:endParaRPr lang="ru-RU" sz="1600" u="sng">
              <a:latin typeface="Times New Roman" pitchFamily="18" charset="0"/>
            </a:endParaRPr>
          </a:p>
          <a:p>
            <a:pPr algn="ctr"/>
            <a:r>
              <a:rPr lang="ru-RU" i="1">
                <a:latin typeface="Times New Roman" pitchFamily="18" charset="0"/>
              </a:rPr>
              <a:t>ветка рябины</a:t>
            </a:r>
          </a:p>
          <a:p>
            <a:pPr algn="ctr"/>
            <a:endParaRPr lang="ru-RU" sz="400">
              <a:latin typeface="Times New Roman" pitchFamily="18" charset="0"/>
            </a:endParaRPr>
          </a:p>
          <a:p>
            <a:pPr algn="ctr"/>
            <a:r>
              <a:rPr lang="ru-RU" sz="1600" u="sng">
                <a:latin typeface="Times New Roman" pitchFamily="18" charset="0"/>
                <a:hlinkClick r:id="rId4"/>
              </a:rPr>
              <a:t>http://img1.liveinternet.ru/images/attach/c/2/65/312/65312675_J.jpg </a:t>
            </a:r>
            <a:endParaRPr lang="ru-RU" sz="1600" u="sng">
              <a:latin typeface="Times New Roman" pitchFamily="18" charset="0"/>
            </a:endParaRPr>
          </a:p>
          <a:p>
            <a:pPr algn="ctr"/>
            <a:r>
              <a:rPr lang="ru-RU" i="1">
                <a:latin typeface="Times New Roman" pitchFamily="18" charset="0"/>
              </a:rPr>
              <a:t>ноутбук</a:t>
            </a:r>
          </a:p>
          <a:p>
            <a:pPr algn="ctr"/>
            <a:endParaRPr lang="ru-RU" sz="400" i="1">
              <a:latin typeface="Times New Roman" pitchFamily="18" charset="0"/>
            </a:endParaRPr>
          </a:p>
          <a:p>
            <a:pPr algn="ctr"/>
            <a:r>
              <a:rPr lang="ru-RU" sz="1600">
                <a:latin typeface="Times New Roman" pitchFamily="18" charset="0"/>
                <a:hlinkClick r:id="rId5"/>
              </a:rPr>
              <a:t>http://img-fotki.yandex.ru/get/4135/136487634.a38/0_cfa2f_ae54d0e6_XL.png</a:t>
            </a:r>
            <a:r>
              <a:rPr lang="ru-RU" sz="1600">
                <a:latin typeface="Times New Roman" pitchFamily="18" charset="0"/>
              </a:rPr>
              <a:t>    </a:t>
            </a:r>
          </a:p>
          <a:p>
            <a:pPr algn="ctr"/>
            <a:r>
              <a:rPr lang="ru-RU" sz="1600">
                <a:latin typeface="Times New Roman" pitchFamily="18" charset="0"/>
              </a:rPr>
              <a:t> </a:t>
            </a:r>
            <a:r>
              <a:rPr lang="ru-RU" sz="1600" i="1">
                <a:latin typeface="Times New Roman" pitchFamily="18" charset="0"/>
              </a:rPr>
              <a:t>книги</a:t>
            </a:r>
          </a:p>
          <a:p>
            <a:pPr algn="ctr"/>
            <a:endParaRPr lang="ru-RU" sz="400" i="1">
              <a:latin typeface="Times New Roman" pitchFamily="18" charset="0"/>
            </a:endParaRPr>
          </a:p>
          <a:p>
            <a:pPr algn="ctr"/>
            <a:r>
              <a:rPr lang="ru-RU" sz="1600">
                <a:latin typeface="Times New Roman" pitchFamily="18" charset="0"/>
                <a:hlinkClick r:id="rId6"/>
              </a:rPr>
              <a:t>http://img-fotki.yandex.ru/get/5810/47407354.26d/0_8db1c_82279764_S.png</a:t>
            </a:r>
            <a:r>
              <a:rPr lang="ru-RU" sz="1600">
                <a:latin typeface="Times New Roman" pitchFamily="18" charset="0"/>
              </a:rPr>
              <a:t> </a:t>
            </a:r>
          </a:p>
          <a:p>
            <a:pPr algn="ctr"/>
            <a:r>
              <a:rPr lang="ru-RU" i="1">
                <a:latin typeface="Times New Roman" pitchFamily="18" charset="0"/>
              </a:rPr>
              <a:t>ручка</a:t>
            </a:r>
          </a:p>
          <a:p>
            <a:pPr algn="ctr"/>
            <a:endParaRPr lang="ru-RU" sz="400" u="sng">
              <a:latin typeface="Times New Roman" pitchFamily="18" charset="0"/>
              <a:hlinkClick r:id="rId7"/>
            </a:endParaRPr>
          </a:p>
          <a:p>
            <a:pPr algn="ctr"/>
            <a:r>
              <a:rPr lang="ru-RU" sz="1600" u="sng">
                <a:latin typeface="Times New Roman" pitchFamily="18" charset="0"/>
                <a:hlinkClick r:id="rId7"/>
              </a:rPr>
              <a:t>http://antalpiti.ru/files/99604/prinadlezhnosti_v_stakane.png </a:t>
            </a:r>
            <a:endParaRPr lang="ru-RU" sz="1600" u="sng">
              <a:latin typeface="Times New Roman" pitchFamily="18" charset="0"/>
            </a:endParaRPr>
          </a:p>
          <a:p>
            <a:pPr algn="ctr"/>
            <a:r>
              <a:rPr lang="ru-RU" i="1">
                <a:latin typeface="Times New Roman" pitchFamily="18" charset="0"/>
              </a:rPr>
              <a:t>поставка  с письменными принадлежностями</a:t>
            </a:r>
          </a:p>
          <a:p>
            <a:pPr algn="ctr"/>
            <a:endParaRPr lang="ru-RU" sz="400" i="1">
              <a:latin typeface="Times New Roman" pitchFamily="18" charset="0"/>
            </a:endParaRPr>
          </a:p>
          <a:p>
            <a:pPr algn="ctr"/>
            <a:r>
              <a:rPr lang="ru-RU" sz="1600">
                <a:latin typeface="Times New Roman" pitchFamily="18" charset="0"/>
                <a:hlinkClick r:id="rId8"/>
              </a:rPr>
              <a:t>http://s1.pic4you.ru/allimage/y2012/11-04/12216/2647660.png</a:t>
            </a:r>
            <a:r>
              <a:rPr lang="ru-RU" sz="1600">
                <a:latin typeface="Times New Roman" pitchFamily="18" charset="0"/>
              </a:rPr>
              <a:t> </a:t>
            </a:r>
          </a:p>
          <a:p>
            <a:pPr algn="ctr"/>
            <a:r>
              <a:rPr lang="ru-RU" i="1">
                <a:latin typeface="Times New Roman" pitchFamily="18" charset="0"/>
              </a:rPr>
              <a:t>рамка на титульном слайде</a:t>
            </a:r>
          </a:p>
          <a:p>
            <a:pPr algn="ctr"/>
            <a:endParaRPr lang="ru-RU" sz="400">
              <a:latin typeface="Times New Roman" pitchFamily="18" charset="0"/>
            </a:endParaRPr>
          </a:p>
          <a:p>
            <a:pPr algn="ctr"/>
            <a:r>
              <a:rPr lang="ru-RU" sz="1600" u="sng">
                <a:latin typeface="Times New Roman" pitchFamily="18" charset="0"/>
                <a:hlinkClick r:id="rId9"/>
              </a:rPr>
              <a:t>http://antalpiti.ru/files/99604/naturmotr_shkolnyj_1.png </a:t>
            </a:r>
            <a:endParaRPr lang="ru-RU" sz="1600" u="sng">
              <a:latin typeface="Times New Roman" pitchFamily="18" charset="0"/>
            </a:endParaRPr>
          </a:p>
          <a:p>
            <a:pPr algn="ctr"/>
            <a:r>
              <a:rPr lang="ru-RU" i="1">
                <a:latin typeface="Times New Roman" pitchFamily="18" charset="0"/>
              </a:rPr>
              <a:t>книги с лупой</a:t>
            </a:r>
          </a:p>
          <a:p>
            <a:pPr algn="ctr"/>
            <a:endParaRPr lang="ru-RU" sz="1600">
              <a:latin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8313" y="333375"/>
            <a:ext cx="8280400" cy="431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4" descr="http://sochi-news.net/img/20150622/1ba4d6c023fef2ebf3f1bfaca1425ae5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773238"/>
            <a:ext cx="324167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FF9900"/>
                </a:solidFill>
              </a:rPr>
              <a:t>Разнообразие современных педагогических технологий</a:t>
            </a:r>
          </a:p>
        </p:txBody>
      </p:sp>
      <p:sp>
        <p:nvSpPr>
          <p:cNvPr id="26627" name="Rectangle 6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</a:rPr>
              <a:t>«Действительно гуманная педагогика –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</a:rPr>
              <a:t>это та, которая в состоянии приобщить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</a:rPr>
              <a:t>детей к процессу созидания самих себя».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</a:rPr>
              <a:t>              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</a:rPr>
              <a:t>                 Ш. Амонашвили</a:t>
            </a:r>
            <a:r>
              <a:rPr lang="ru-RU" sz="2400" b="1" smtClean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27" grpId="0" build="p" autoUpdateAnimBg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8" name="Diagram 4"/>
          <p:cNvGraphicFramePr>
            <a:graphicFrameLocks/>
          </p:cNvGraphicFramePr>
          <p:nvPr/>
        </p:nvGraphicFramePr>
        <p:xfrm>
          <a:off x="457200" y="404813"/>
          <a:ext cx="8229600" cy="4679950"/>
        </p:xfrm>
        <a:graphic>
          <a:graphicData uri="http://schemas.openxmlformats.org/drawingml/2006/compatibility">
            <com:legacyDrawing xmlns:com="http://schemas.openxmlformats.org/drawingml/2006/compatibility" spid="_x0000_s62468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624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4"/>
          <p:cNvSpPr>
            <a:spLocks noGrp="1"/>
          </p:cNvSpPr>
          <p:nvPr>
            <p:ph type="title" idx="4294967295"/>
          </p:nvPr>
        </p:nvSpPr>
        <p:spPr>
          <a:xfrm>
            <a:off x="684213" y="404813"/>
            <a:ext cx="8002587" cy="1368425"/>
          </a:xfrm>
        </p:spPr>
        <p:txBody>
          <a:bodyPr/>
          <a:lstStyle/>
          <a:p>
            <a:r>
              <a:rPr lang="ru-RU" sz="2000" b="1" smtClean="0">
                <a:solidFill>
                  <a:srgbClr val="660066"/>
                </a:solidFill>
              </a:rPr>
              <a:t>Современные педагогические технологии помогают реализовать личностно-ориентированный подход в обучении, обеспечивают индивидуализацию и дифференциацию обучения с учетом способностей детей. </a:t>
            </a:r>
            <a:br>
              <a:rPr lang="ru-RU" sz="2000" b="1" smtClean="0">
                <a:solidFill>
                  <a:srgbClr val="660066"/>
                </a:solidFill>
              </a:rPr>
            </a:br>
            <a:endParaRPr lang="ru-RU" sz="2000" b="1" smtClean="0">
              <a:solidFill>
                <a:srgbClr val="660066"/>
              </a:solidFill>
            </a:endParaRPr>
          </a:p>
        </p:txBody>
      </p:sp>
      <p:pic>
        <p:nvPicPr>
          <p:cNvPr id="25608" name="Picture 3" descr="I:\DCIM\100OLYMP\P2150874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 rot="20860578">
            <a:off x="709613" y="1989138"/>
            <a:ext cx="3416300" cy="2952750"/>
          </a:xfrm>
        </p:spPr>
      </p:pic>
      <p:pic>
        <p:nvPicPr>
          <p:cNvPr id="19459" name="Picture 2" descr="I:\DCIM\100OLYMP\P215086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 rot="6547008">
            <a:off x="4935538" y="2047875"/>
            <a:ext cx="3378200" cy="30892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1600" b="1" smtClean="0"/>
              <a:t>«Для овладения учащимися иноязычным общением недостаточна только их совместная групповая деятельность, когда работа одного не зависит от работы другого. Учитель должен уметь организовать коллективную </a:t>
            </a:r>
            <a:br>
              <a:rPr lang="ru-RU" sz="1600" b="1" smtClean="0"/>
            </a:br>
            <a:r>
              <a:rPr lang="ru-RU" sz="1600" b="1" smtClean="0"/>
              <a:t>деятельность, в которой работа всех взаимозависима».</a:t>
            </a:r>
            <a:br>
              <a:rPr lang="ru-RU" sz="1600" b="1" smtClean="0"/>
            </a:br>
            <a:r>
              <a:rPr lang="ru-RU" sz="1600" b="1" smtClean="0"/>
              <a:t>Е. И. Пассов</a:t>
            </a:r>
          </a:p>
        </p:txBody>
      </p:sp>
      <p:pic>
        <p:nvPicPr>
          <p:cNvPr id="64514" name="Picture 3" descr="I:\DCIM\100OLYMP\P2150878.JPG"/>
          <p:cNvPicPr>
            <a:picLocks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700213"/>
            <a:ext cx="5113338" cy="374491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3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b="1" smtClean="0">
                <a:solidFill>
                  <a:srgbClr val="6600CC"/>
                </a:solidFill>
              </a:rPr>
              <a:t>Новые технологии способствуют:</a:t>
            </a:r>
          </a:p>
        </p:txBody>
      </p:sp>
      <p:sp>
        <p:nvSpPr>
          <p:cNvPr id="65538" name="Rectangle 3"/>
          <p:cNvSpPr>
            <a:spLocks noGrp="1"/>
          </p:cNvSpPr>
          <p:nvPr>
            <p:ph type="body" idx="4294967295"/>
          </p:nvPr>
        </p:nvSpPr>
        <p:spPr>
          <a:xfrm>
            <a:off x="1547813" y="1600200"/>
            <a:ext cx="6553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b="1" smtClean="0">
                <a:latin typeface="Times New Roman" pitchFamily="18" charset="0"/>
              </a:rPr>
              <a:t>развитию коммуникативных навыков обучающихся, расширению кругозора;</a:t>
            </a:r>
          </a:p>
          <a:p>
            <a:pPr>
              <a:lnSpc>
                <a:spcPct val="90000"/>
              </a:lnSpc>
            </a:pPr>
            <a:r>
              <a:rPr lang="ru-RU" sz="2000" b="1" smtClean="0">
                <a:latin typeface="Times New Roman" pitchFamily="18" charset="0"/>
              </a:rPr>
              <a:t>формированию общеучебных навыков;</a:t>
            </a:r>
          </a:p>
          <a:p>
            <a:pPr>
              <a:lnSpc>
                <a:spcPct val="90000"/>
              </a:lnSpc>
            </a:pPr>
            <a:r>
              <a:rPr lang="ru-RU" sz="2000" b="1" smtClean="0">
                <a:latin typeface="Times New Roman" pitchFamily="18" charset="0"/>
              </a:rPr>
              <a:t>развитию самостоятельной, поисковой, исследовательской, аналитической, сопоставительной деятельности;</a:t>
            </a:r>
          </a:p>
          <a:p>
            <a:pPr>
              <a:lnSpc>
                <a:spcPct val="90000"/>
              </a:lnSpc>
            </a:pPr>
            <a:r>
              <a:rPr lang="ru-RU" sz="2000" b="1" smtClean="0">
                <a:latin typeface="Times New Roman" pitchFamily="18" charset="0"/>
              </a:rPr>
              <a:t>развитию благородных чувств и стремлений, эстетических взглядов;</a:t>
            </a:r>
          </a:p>
          <a:p>
            <a:pPr>
              <a:lnSpc>
                <a:spcPct val="90000"/>
              </a:lnSpc>
            </a:pPr>
            <a:r>
              <a:rPr lang="ru-RU" sz="2000" b="1" smtClean="0">
                <a:latin typeface="Times New Roman" pitchFamily="18" charset="0"/>
              </a:rPr>
              <a:t>повышению уровня компетентности обучающихся в области информационной культуры, мотивации, интереса к предмету, исследуемому материалу.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7" grpId="0" autoUpdateAnimBg="0"/>
      <p:bldP spid="65538" grpId="0" build="p" autoUpdateAnimBg="0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4"/>
          <p:cNvSpPr>
            <a:spLocks noGrp="1"/>
          </p:cNvSpPr>
          <p:nvPr>
            <p:ph type="title" idx="4294967295"/>
          </p:nvPr>
        </p:nvSpPr>
        <p:spPr>
          <a:xfrm>
            <a:off x="468313" y="274638"/>
            <a:ext cx="8218487" cy="993775"/>
          </a:xfrm>
        </p:spPr>
        <p:txBody>
          <a:bodyPr/>
          <a:lstStyle/>
          <a:p>
            <a:r>
              <a:rPr lang="ru-RU" sz="3200" b="1" smtClean="0">
                <a:solidFill>
                  <a:schemeClr val="hlink"/>
                </a:solidFill>
              </a:rPr>
              <a:t>Технология обучения в сотрудничестве: из истории вопроса</a:t>
            </a:r>
          </a:p>
        </p:txBody>
      </p:sp>
      <p:sp>
        <p:nvSpPr>
          <p:cNvPr id="66562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i="1" smtClean="0">
                <a:solidFill>
                  <a:schemeClr val="tx2"/>
                </a:solidFill>
                <a:latin typeface="Times New Roman" pitchFamily="18" charset="0"/>
              </a:rPr>
              <a:t>«Наша жизнь – это совместный труд со множеством </a:t>
            </a:r>
          </a:p>
          <a:p>
            <a:pPr>
              <a:buFont typeface="Arial" charset="0"/>
              <a:buNone/>
            </a:pPr>
            <a:r>
              <a:rPr lang="ru-RU" sz="2000" b="1" i="1" smtClean="0">
                <a:solidFill>
                  <a:schemeClr val="tx2"/>
                </a:solidFill>
                <a:latin typeface="Times New Roman" pitchFamily="18" charset="0"/>
              </a:rPr>
              <a:t>людей, душевное и духовное сотрудничество. </a:t>
            </a:r>
          </a:p>
          <a:p>
            <a:pPr>
              <a:buFont typeface="Arial" charset="0"/>
              <a:buNone/>
            </a:pPr>
            <a:r>
              <a:rPr lang="ru-RU" sz="2000" b="1" i="1" smtClean="0">
                <a:solidFill>
                  <a:schemeClr val="tx2"/>
                </a:solidFill>
                <a:latin typeface="Times New Roman" pitchFamily="18" charset="0"/>
              </a:rPr>
              <a:t>Воспитание –это сотрудничество с детьми, </a:t>
            </a:r>
          </a:p>
          <a:p>
            <a:pPr>
              <a:buFont typeface="Arial" charset="0"/>
              <a:buNone/>
            </a:pPr>
            <a:r>
              <a:rPr lang="ru-RU" sz="2000" b="1" i="1" smtClean="0">
                <a:solidFill>
                  <a:schemeClr val="tx2"/>
                </a:solidFill>
                <a:latin typeface="Times New Roman" pitchFamily="18" charset="0"/>
              </a:rPr>
              <a:t>ответственность за которое несут взрослые». </a:t>
            </a:r>
          </a:p>
          <a:p>
            <a:pPr>
              <a:buFont typeface="Arial" charset="0"/>
              <a:buNone/>
            </a:pPr>
            <a:endParaRPr lang="ru-RU" sz="2000" b="1" i="1" smtClean="0">
              <a:solidFill>
                <a:schemeClr val="tx2"/>
              </a:solidFill>
              <a:latin typeface="Times New Roman" pitchFamily="18" charset="0"/>
            </a:endParaRPr>
          </a:p>
          <a:p>
            <a:pPr>
              <a:buFont typeface="Arial" charset="0"/>
              <a:buNone/>
            </a:pPr>
            <a:r>
              <a:rPr lang="ru-RU" sz="2000" b="1" i="1" smtClean="0">
                <a:solidFill>
                  <a:schemeClr val="tx2"/>
                </a:solidFill>
                <a:latin typeface="Times New Roman" pitchFamily="18" charset="0"/>
              </a:rPr>
              <a:t>                        С. Л. Соловейчик </a:t>
            </a:r>
          </a:p>
        </p:txBody>
      </p:sp>
      <p:pic>
        <p:nvPicPr>
          <p:cNvPr id="5" name="Рисунок 4" descr="128288[1]"/>
          <p:cNvPicPr/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4800002" y="1422119"/>
            <a:ext cx="3732593" cy="401718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1" grpId="0" autoUpdateAnimBg="0"/>
      <p:bldP spid="66562" grpId="0" build="p" autoUpdateAnimBg="0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9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i="1" smtClean="0"/>
              <a:t>     </a:t>
            </a:r>
            <a:r>
              <a:rPr lang="ru-RU" sz="2000" b="1" i="1" smtClean="0">
                <a:solidFill>
                  <a:schemeClr val="hlink"/>
                </a:solidFill>
                <a:latin typeface="Cambria" pitchFamily="18" charset="0"/>
              </a:rPr>
              <a:t>Идея совместной развивающей деятельности взрослых и детей, скрепленной взаимопониманием, проникновением в духовный мир друг друга, совместным анализом хода и результатов этой деятельности.</a:t>
            </a:r>
          </a:p>
          <a:p>
            <a:endParaRPr lang="ru-RU" sz="2000" b="1" smtClean="0">
              <a:solidFill>
                <a:schemeClr val="hlink"/>
              </a:solidFill>
              <a:latin typeface="Times New Roman" pitchFamily="18" charset="0"/>
            </a:endParaRPr>
          </a:p>
        </p:txBody>
      </p:sp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12738"/>
            <a:ext cx="8229600" cy="1066800"/>
          </a:xfrm>
        </p:spPr>
      </p:pic>
      <p:pic>
        <p:nvPicPr>
          <p:cNvPr id="67587" name="Picture 2" descr="I:\DCIM\100OLYMP\P2150879.JPG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 rot="21064013">
            <a:off x="495300" y="1268413"/>
            <a:ext cx="4221163" cy="31686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5" grpId="0" build="p" autoUpdateAnimBg="0" advAuto="0"/>
    </p:bld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</TotalTime>
  <Words>965</Words>
  <Application>Microsoft Office PowerPoint</Application>
  <PresentationFormat>Экран (4:3)</PresentationFormat>
  <Paragraphs>151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Times New Roman</vt:lpstr>
      <vt:lpstr>Cambria</vt:lpstr>
      <vt:lpstr>Franklin Gothic Medium</vt:lpstr>
      <vt:lpstr>Monotype Corsiva</vt:lpstr>
      <vt:lpstr>Тема Office</vt:lpstr>
      <vt:lpstr>Тема Office</vt:lpstr>
      <vt:lpstr>Использование технологии обучения в сотрудничестве на уроках иностранного языка   учитель иностранных языков  Добренкова Галина Ивановна</vt:lpstr>
      <vt:lpstr>«Педагог не тот, кто учит,  педагог тот, кто чувствует,  как ученик учится». В. Ф. Шаталов</vt:lpstr>
      <vt:lpstr>Разнообразие современных педагогических технологий</vt:lpstr>
      <vt:lpstr>Слайд 4</vt:lpstr>
      <vt:lpstr>Современные педагогические технологии помогают реализовать личностно-ориентированный подход в обучении, обеспечивают индивидуализацию и дифференциацию обучения с учетом способностей детей.  </vt:lpstr>
      <vt:lpstr>«Для овладения учащимися иноязычным общением недостаточна только их совместная групповая деятельность, когда работа одного не зависит от работы другого. Учитель должен уметь организовать коллективную  деятельность, в которой работа всех взаимозависима». Е. И. Пассов</vt:lpstr>
      <vt:lpstr>Новые технологии способствуют:</vt:lpstr>
      <vt:lpstr>Технология обучения в сотрудничестве: из истории вопроса</vt:lpstr>
      <vt:lpstr>Слайд 9</vt:lpstr>
      <vt:lpstr>Целевые ориентации</vt:lpstr>
      <vt:lpstr>Новый взгляд на личность как цель образования, личностная направленность учебно-воспитательного процесса. Гуманизация и демократизация педагогических процессов. Формирование положительной Я-концепции.</vt:lpstr>
      <vt:lpstr>Педагоги – основоположники педагогики сотрудничества</vt:lpstr>
      <vt:lpstr>Использование технологии обучения в сотрудничестве на уроках иностранного языка</vt:lpstr>
      <vt:lpstr>Стиль отношений сотрудничества</vt:lpstr>
      <vt:lpstr>Слайд 15</vt:lpstr>
      <vt:lpstr>Урок – это микромир: научатся ученики быть хозяевами своего труда на уроке, они научатся быть хозяевами своего труда и в жизни.</vt:lpstr>
      <vt:lpstr>Памятка</vt:lpstr>
      <vt:lpstr>Варианты  обучения в сотрудничестве:</vt:lpstr>
      <vt:lpstr>«Обучение в команде» </vt:lpstr>
      <vt:lpstr>«Ажурная пила»</vt:lpstr>
      <vt:lpstr>«Учимся вместе» </vt:lpstr>
      <vt:lpstr>Основные принципы обучения в сотрудничестве: </vt:lpstr>
      <vt:lpstr>Формы организации учебного сотрудничества</vt:lpstr>
      <vt:lpstr>Необходимо разграничивать оценку уровня знаний уч-ся и оценку их работы в составе творческой  группы.  Оценка в журнале отражает индивидуальный уровень знаний учащихся, независимо от работы одноклассников в группе.  Активное участие каждого уч-ся в работе группы должно быть поддержано и оценено другим образом.  Это может быть особая система поощрения:   сертификаты, грамоты, значки, жетоны,  похвала, как в устной, так и в письменной форме. </vt:lpstr>
      <vt:lpstr>Образовательные результаты учебного сотрудничества: </vt:lpstr>
      <vt:lpstr>Значение обучения в сотрудничестве</vt:lpstr>
      <vt:lpstr>«То, что мы собрались вместе,- это только начало; то, что мы продолжаем оставаться вместе, - это уже достижение; то, что мы вместе работаем, - это настоящий успех». Генри Форд </vt:lpstr>
      <vt:lpstr>Слайд 28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Admin</cp:lastModifiedBy>
  <cp:revision>43</cp:revision>
  <dcterms:created xsi:type="dcterms:W3CDTF">2013-07-29T17:42:42Z</dcterms:created>
  <dcterms:modified xsi:type="dcterms:W3CDTF">2018-08-11T18:15:37Z</dcterms:modified>
</cp:coreProperties>
</file>