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02" r:id="rId3"/>
    <p:sldId id="298" r:id="rId4"/>
    <p:sldId id="299" r:id="rId5"/>
    <p:sldId id="305" r:id="rId6"/>
    <p:sldId id="303" r:id="rId7"/>
    <p:sldId id="304" r:id="rId8"/>
    <p:sldId id="300" r:id="rId9"/>
    <p:sldId id="301" r:id="rId10"/>
    <p:sldId id="257" r:id="rId11"/>
    <p:sldId id="258" r:id="rId12"/>
    <p:sldId id="265" r:id="rId13"/>
    <p:sldId id="266" r:id="rId14"/>
    <p:sldId id="306" r:id="rId15"/>
    <p:sldId id="307" r:id="rId16"/>
    <p:sldId id="30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9" r:id="rId25"/>
    <p:sldId id="280" r:id="rId26"/>
    <p:sldId id="281" r:id="rId27"/>
    <p:sldId id="282" r:id="rId28"/>
    <p:sldId id="309" r:id="rId29"/>
    <p:sldId id="283" r:id="rId30"/>
    <p:sldId id="310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hudesa_prirod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4733"/>
            <a:ext cx="1524000" cy="145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kniga25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357285"/>
            <a:ext cx="3214688" cy="15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3D29-A5B3-41C2-955A-47B22A9D75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512B-5F8D-493C-A6E5-EF0B31AAE2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75A0-A1F3-4837-9A9C-85E05093DE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BAC2-448F-439E-9443-36E021225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1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3208-8CD3-40B3-8D74-8AA765BDD6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D81E-D88E-4B87-9432-D4E85DE862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5480890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6" y="5048251"/>
            <a:ext cx="1038225" cy="16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9759-C128-416D-9BA0-AF8F2202A4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53AF-DE27-4F9B-A347-F4424E6876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5510696"/>
            <a:ext cx="2428892" cy="134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E30D-CD72-41EF-9DAB-60933C07D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0FC8-1775-4EED-8FA0-3D279227A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i (1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11112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BAB5-4860-4D54-8A9A-A64717DFDC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FE47-D1DA-4097-802D-0DBD5ACE8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4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sm_ful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90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008A-8B0F-4F07-9F57-5A1FACA59E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FDBD-A2F8-4A60-8927-54CD3B9C65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DA91-5137-48F7-A5FB-0B7ABCD825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2A65-5F7E-4B46-8E70-26E80B2FAA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2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3988-807C-4C89-9C87-02E95D741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14F2-120C-42FD-BFB6-F4E96DCCC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B33A-DA38-447B-889F-1384811BB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5C36-DE66-49D3-96B0-AE6EE32BA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0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070E-0EDD-4610-AE1A-106B8B203F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56B7-0404-410A-9A63-B738BE78BF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2FC7D-A81B-40E0-AC71-1F7D5D2C35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9C516B-D10E-4310-9943-590B8E03A6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3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7"/>
            <a:ext cx="7772400" cy="100948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Имя числительное</a:t>
            </a:r>
            <a:endParaRPr 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r>
              <a:rPr lang="ru-RU" dirty="0" err="1" smtClean="0"/>
              <a:t>Парушкина</a:t>
            </a:r>
            <a:r>
              <a:rPr lang="ru-RU" dirty="0" smtClean="0"/>
              <a:t> Г.Н.</a:t>
            </a:r>
          </a:p>
          <a:p>
            <a:r>
              <a:rPr lang="ru-RU" dirty="0" smtClean="0"/>
              <a:t>МБОУ «Петровская СОШ №1» Омского р-на</a:t>
            </a:r>
          </a:p>
          <a:p>
            <a:r>
              <a:rPr lang="ru-RU" dirty="0" smtClean="0"/>
              <a:t>Омской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Просклоняйте порядковые числительные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Валя перевернула 31 страницу.</a:t>
            </a:r>
          </a:p>
          <a:p>
            <a:pPr marL="0" indent="0">
              <a:buNone/>
            </a:pPr>
            <a:r>
              <a:rPr lang="ru-RU" b="1" dirty="0" smtClean="0"/>
              <a:t>Нужная информация была лишь в 21 томе.</a:t>
            </a:r>
          </a:p>
          <a:p>
            <a:pPr marL="0" indent="0">
              <a:buNone/>
            </a:pPr>
            <a:r>
              <a:rPr lang="ru-RU" b="1" dirty="0" smtClean="0"/>
              <a:t>125 км мы преодолели с трудом.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68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И.п</a:t>
            </a:r>
            <a:r>
              <a:rPr lang="ru-RU" b="1" dirty="0" smtClean="0"/>
              <a:t>. тридцать первая страница</a:t>
            </a:r>
          </a:p>
          <a:p>
            <a:pPr marL="0" indent="0">
              <a:buNone/>
            </a:pPr>
            <a:r>
              <a:rPr lang="ru-RU" b="1" dirty="0" err="1" smtClean="0"/>
              <a:t>Р.п</a:t>
            </a:r>
            <a:r>
              <a:rPr lang="ru-RU" b="1" dirty="0" smtClean="0"/>
              <a:t>. тридцать первой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страницы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err="1" smtClean="0"/>
              <a:t>Д.п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тридцать </a:t>
            </a:r>
            <a:r>
              <a:rPr lang="ru-RU" b="1" dirty="0" smtClean="0">
                <a:solidFill>
                  <a:prstClr val="black"/>
                </a:solidFill>
              </a:rPr>
              <a:t>первой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странице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err="1" smtClean="0"/>
              <a:t>В.п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тридцать </a:t>
            </a:r>
            <a:r>
              <a:rPr lang="ru-RU" b="1" dirty="0" smtClean="0">
                <a:solidFill>
                  <a:prstClr val="black"/>
                </a:solidFill>
              </a:rPr>
              <a:t>первую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страницу</a:t>
            </a:r>
          </a:p>
          <a:p>
            <a:pPr marL="0" lvl="0" indent="0">
              <a:buNone/>
            </a:pPr>
            <a:r>
              <a:rPr lang="ru-RU" b="1" dirty="0" smtClean="0"/>
              <a:t>Т.п.</a:t>
            </a:r>
            <a:r>
              <a:rPr lang="ru-RU" b="1" dirty="0">
                <a:solidFill>
                  <a:prstClr val="black"/>
                </a:solidFill>
              </a:rPr>
              <a:t> тридцать </a:t>
            </a:r>
            <a:r>
              <a:rPr lang="ru-RU" b="1" dirty="0" smtClean="0">
                <a:solidFill>
                  <a:prstClr val="black"/>
                </a:solidFill>
              </a:rPr>
              <a:t>первой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страницей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err="1" smtClean="0"/>
              <a:t>П.п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о тридцать первой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странице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68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И.п</a:t>
            </a:r>
            <a:r>
              <a:rPr lang="ru-RU" b="1" dirty="0" smtClean="0"/>
              <a:t>. двадцать первый том</a:t>
            </a:r>
          </a:p>
          <a:p>
            <a:pPr marL="0" lvl="0" indent="0">
              <a:buNone/>
            </a:pPr>
            <a:r>
              <a:rPr lang="ru-RU" b="1" dirty="0" err="1" smtClean="0"/>
              <a:t>Р.п</a:t>
            </a:r>
            <a:r>
              <a:rPr lang="ru-RU" b="1" dirty="0" smtClean="0"/>
              <a:t>. двадцать первого</a:t>
            </a:r>
            <a:r>
              <a:rPr lang="ru-RU" b="1" dirty="0" smtClean="0">
                <a:solidFill>
                  <a:prstClr val="black"/>
                </a:solidFill>
              </a:rPr>
              <a:t> тома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Д.п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двадцать первому тому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В.п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двадцать первый </a:t>
            </a:r>
            <a:r>
              <a:rPr lang="ru-RU" b="1" dirty="0">
                <a:solidFill>
                  <a:prstClr val="black"/>
                </a:solidFill>
              </a:rPr>
              <a:t>том</a:t>
            </a:r>
          </a:p>
          <a:p>
            <a:pPr marL="0" lvl="0" indent="0">
              <a:buNone/>
            </a:pPr>
            <a:r>
              <a:rPr lang="ru-RU" b="1" dirty="0" smtClean="0"/>
              <a:t>Т.п.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двадцать первым томом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П.п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о двадцать первом томе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2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68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И.п</a:t>
            </a:r>
            <a:r>
              <a:rPr lang="ru-RU" b="1" dirty="0" smtClean="0"/>
              <a:t>. сто двадцать пятый километр</a:t>
            </a:r>
          </a:p>
          <a:p>
            <a:pPr marL="0" lvl="0" indent="0">
              <a:buNone/>
            </a:pPr>
            <a:r>
              <a:rPr lang="ru-RU" b="1" dirty="0" err="1" smtClean="0"/>
              <a:t>Р.п</a:t>
            </a:r>
            <a:r>
              <a:rPr lang="ru-RU" b="1" dirty="0" smtClean="0"/>
              <a:t>. </a:t>
            </a:r>
            <a:r>
              <a:rPr lang="ru-RU" b="1" dirty="0">
                <a:solidFill>
                  <a:prstClr val="black"/>
                </a:solidFill>
              </a:rPr>
              <a:t>сто </a:t>
            </a:r>
            <a:r>
              <a:rPr lang="ru-RU" b="1" dirty="0" smtClean="0"/>
              <a:t>двадцать </a:t>
            </a:r>
            <a:r>
              <a:rPr lang="ru-RU" b="1" dirty="0" smtClean="0">
                <a:solidFill>
                  <a:prstClr val="black"/>
                </a:solidFill>
              </a:rPr>
              <a:t>пятого километра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Д.п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сто </a:t>
            </a:r>
            <a:r>
              <a:rPr lang="ru-RU" b="1" dirty="0" smtClean="0">
                <a:solidFill>
                  <a:prstClr val="black"/>
                </a:solidFill>
              </a:rPr>
              <a:t>двадцать пятому километру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В.п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сто </a:t>
            </a:r>
            <a:r>
              <a:rPr lang="ru-RU" b="1" dirty="0" smtClean="0">
                <a:solidFill>
                  <a:prstClr val="black"/>
                </a:solidFill>
              </a:rPr>
              <a:t>двадцать </a:t>
            </a:r>
            <a:r>
              <a:rPr lang="ru-RU" b="1" dirty="0">
                <a:solidFill>
                  <a:prstClr val="black"/>
                </a:solidFill>
              </a:rPr>
              <a:t>пятый километр</a:t>
            </a:r>
          </a:p>
          <a:p>
            <a:pPr marL="0" lvl="0" indent="0">
              <a:buNone/>
            </a:pPr>
            <a:r>
              <a:rPr lang="ru-RU" b="1" dirty="0" smtClean="0"/>
              <a:t>Т.п.</a:t>
            </a:r>
            <a:r>
              <a:rPr lang="ru-RU" b="1" dirty="0">
                <a:solidFill>
                  <a:prstClr val="black"/>
                </a:solidFill>
              </a:rPr>
              <a:t> сто </a:t>
            </a:r>
            <a:r>
              <a:rPr lang="ru-RU" b="1" dirty="0" smtClean="0">
                <a:solidFill>
                  <a:prstClr val="black"/>
                </a:solidFill>
              </a:rPr>
              <a:t>двадцать пятым километром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b="1" dirty="0" err="1" smtClean="0"/>
              <a:t>П.п</a:t>
            </a:r>
            <a:r>
              <a:rPr lang="ru-RU" b="1" dirty="0" smtClean="0"/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о </a:t>
            </a:r>
            <a:r>
              <a:rPr lang="ru-RU" b="1" dirty="0">
                <a:solidFill>
                  <a:prstClr val="black"/>
                </a:solidFill>
              </a:rPr>
              <a:t>сто </a:t>
            </a:r>
            <a:r>
              <a:rPr lang="ru-RU" b="1" dirty="0" smtClean="0">
                <a:solidFill>
                  <a:prstClr val="black"/>
                </a:solidFill>
              </a:rPr>
              <a:t>двадцать пятом километре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93593"/>
          </a:xfrm>
        </p:spPr>
        <p:txBody>
          <a:bodyPr/>
          <a:lstStyle/>
          <a:p>
            <a:pPr algn="l"/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Количественное числительное 2018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У количественного числительного склоняется каждая цифра (слово).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458854"/>
              </p:ext>
            </p:extLst>
          </p:nvPr>
        </p:nvGraphicFramePr>
        <p:xfrm>
          <a:off x="457200" y="1580834"/>
          <a:ext cx="8229600" cy="4152421"/>
        </p:xfrm>
        <a:graphic>
          <a:graphicData uri="http://schemas.openxmlformats.org/drawingml/2006/table">
            <a:tbl>
              <a:tblPr/>
              <a:tblGrid>
                <a:gridCol w="874440"/>
                <a:gridCol w="1872208"/>
                <a:gridCol w="5482952"/>
              </a:tblGrid>
              <a:tr h="593203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Падеж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5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Вопрос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5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>
                          <a:effectLst/>
                        </a:rPr>
                        <a:t>2018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5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И.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есть что?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две тысячи восемнадцать </a:t>
                      </a:r>
                      <a:r>
                        <a:rPr lang="ru-RU" b="1">
                          <a:solidFill>
                            <a:srgbClr val="777777"/>
                          </a:solidFill>
                          <a:effectLst/>
                        </a:rPr>
                        <a:t>рублей</a:t>
                      </a:r>
                      <a:endParaRPr lang="ru-RU" b="1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Р.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нет чего?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двух тысяч восемнадцати </a:t>
                      </a:r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рублей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Д.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777777"/>
                          </a:solidFill>
                          <a:effectLst/>
                        </a:rPr>
                        <a:t>рад чему?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двум тысячам восемнадцати </a:t>
                      </a:r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рублям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В.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777777"/>
                          </a:solidFill>
                          <a:effectLst/>
                        </a:rPr>
                        <a:t>вижу что?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две тысячи восемнадцать </a:t>
                      </a:r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рублей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Т.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777777"/>
                          </a:solidFill>
                          <a:effectLst/>
                        </a:rPr>
                        <a:t>оплачу чем?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двумя тысячами восемнадцатью </a:t>
                      </a:r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рублями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0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>
                          <a:effectLst/>
                        </a:rPr>
                        <a:t>П.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777777"/>
                          </a:solidFill>
                          <a:effectLst/>
                        </a:rPr>
                        <a:t>думаю о чём?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о двух тысячах восемнадцати </a:t>
                      </a:r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рублях</a:t>
                      </a:r>
                      <a:endParaRPr lang="ru-RU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353633"/>
          </a:xfrm>
        </p:spPr>
        <p:txBody>
          <a:bodyPr/>
          <a:lstStyle/>
          <a:p>
            <a:pPr algn="l"/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У порядкового числительного 2018 «две тысячи» является неизменяемой частью, которая одинаково пишется во всех падежах, склоняется только «восемнадцать».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33290"/>
              </p:ext>
            </p:extLst>
          </p:nvPr>
        </p:nvGraphicFramePr>
        <p:xfrm>
          <a:off x="251519" y="1743792"/>
          <a:ext cx="8712968" cy="4781550"/>
        </p:xfrm>
        <a:graphic>
          <a:graphicData uri="http://schemas.openxmlformats.org/drawingml/2006/table">
            <a:tbl>
              <a:tblPr/>
              <a:tblGrid>
                <a:gridCol w="620851"/>
                <a:gridCol w="1015477"/>
                <a:gridCol w="1115677"/>
                <a:gridCol w="1859462"/>
                <a:gridCol w="1612081"/>
                <a:gridCol w="1244710"/>
                <a:gridCol w="1244710"/>
              </a:tblGrid>
              <a:tr h="912637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Падеж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5F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Вопрос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Неизменяемая часть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5F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мужской род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женский род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средний род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мн.число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5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И.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какой?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fontAlgn="ctr"/>
                      <a:r>
                        <a:rPr lang="ru-RU" b="1" dirty="0">
                          <a:effectLst/>
                        </a:rPr>
                        <a:t>две тысячи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восемнадцатый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восемнадцатая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восемнадцатое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восемнадцатые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Р.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какого?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восемнадцатого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восемнадцатого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восемнадцатых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Д.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какому?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восемнадцатому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восемнадцатому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восемнадцатым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В.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какой?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восемнадцатую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восемнадцатое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восемнадцатые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Т.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каким?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восемнадцатым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восемнадцатым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восемнадцатыми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82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П.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77777"/>
                          </a:solidFill>
                          <a:effectLst/>
                        </a:rPr>
                        <a:t>о каком?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восемнадцатом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восемнадцатой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effectLst/>
                        </a:rPr>
                        <a:t>восемнадцатом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effectLst/>
                        </a:rPr>
                        <a:t>восемнадцатых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4946"/>
          </a:xfrm>
        </p:spPr>
        <p:txBody>
          <a:bodyPr/>
          <a:lstStyle/>
          <a:p>
            <a:r>
              <a:rPr lang="ru-RU" dirty="0" smtClean="0"/>
              <a:t>Запишите цифры словами, определяя окончания числительных и существительных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 апреля, 8 день, 21 конфета, 18 апреля 2018 года, сбил 9 мишень.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70" y="1607661"/>
            <a:ext cx="6728460" cy="4511040"/>
          </a:xfrm>
        </p:spPr>
      </p:pic>
    </p:spTree>
    <p:extLst>
      <p:ext uri="{BB962C8B-B14F-4D97-AF65-F5344CB8AC3E}">
        <p14:creationId xmlns:p14="http://schemas.microsoft.com/office/powerpoint/2010/main" val="14098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4" y="1600200"/>
            <a:ext cx="6522711" cy="4525963"/>
          </a:xfrm>
        </p:spPr>
      </p:pic>
    </p:spTree>
    <p:extLst>
      <p:ext uri="{BB962C8B-B14F-4D97-AF65-F5344CB8AC3E}">
        <p14:creationId xmlns:p14="http://schemas.microsoft.com/office/powerpoint/2010/main" val="32625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40960" cy="5760639"/>
          </a:xfrm>
        </p:spPr>
      </p:pic>
    </p:spTree>
    <p:extLst>
      <p:ext uri="{BB962C8B-B14F-4D97-AF65-F5344CB8AC3E}">
        <p14:creationId xmlns:p14="http://schemas.microsoft.com/office/powerpoint/2010/main" val="34755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696546"/>
              </p:ext>
            </p:extLst>
          </p:nvPr>
        </p:nvGraphicFramePr>
        <p:xfrm>
          <a:off x="467544" y="764705"/>
          <a:ext cx="8280919" cy="3363801"/>
        </p:xfrm>
        <a:graphic>
          <a:graphicData uri="http://schemas.openxmlformats.org/drawingml/2006/table">
            <a:tbl>
              <a:tblPr/>
              <a:tblGrid>
                <a:gridCol w="1514149"/>
                <a:gridCol w="1366754"/>
                <a:gridCol w="1205959"/>
                <a:gridCol w="1393552"/>
                <a:gridCol w="1473950"/>
                <a:gridCol w="1326555"/>
              </a:tblGrid>
              <a:tr h="5349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Именительный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Родительный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Дательный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Винительный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Творительный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Предложный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9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Сколько?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Какой?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Скольких?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Какого?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Скольким?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Какому?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Сколько?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Какого?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Сколькими?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Каким?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О скольких?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О каком?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666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шесть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двое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восьмой восьмая восьмое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шести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двоих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восьмого восьмой восьмого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шести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двоим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восьмому восьмой восьмому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шесть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двоих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восьмого восьмую восьмого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шестью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двоими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восьмым восьмой восьмым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о шести</a:t>
                      </a:r>
                    </a:p>
                    <a:p>
                      <a:pPr algn="ctr"/>
                      <a:r>
                        <a:rPr lang="ru-RU" dirty="0">
                          <a:effectLst/>
                        </a:rPr>
                        <a:t>о двоих</a:t>
                      </a:r>
                    </a:p>
                    <a:p>
                      <a:pPr algn="ctr"/>
                      <a:r>
                        <a:rPr lang="ru-RU" dirty="0">
                          <a:effectLst/>
                        </a:rPr>
                        <a:t>о восьмом </a:t>
                      </a:r>
                      <a:endParaRPr lang="ru-RU" dirty="0" smtClean="0">
                        <a:effectLst/>
                      </a:endParaRPr>
                    </a:p>
                    <a:p>
                      <a:pPr algn="ctr"/>
                      <a:r>
                        <a:rPr lang="ru-RU" dirty="0" smtClean="0">
                          <a:effectLst/>
                        </a:rPr>
                        <a:t>о </a:t>
                      </a:r>
                      <a:r>
                        <a:rPr lang="ru-RU" dirty="0">
                          <a:effectLst/>
                        </a:rPr>
                        <a:t>восьмой </a:t>
                      </a:r>
                      <a:endParaRPr lang="ru-RU" dirty="0" smtClean="0">
                        <a:effectLst/>
                      </a:endParaRPr>
                    </a:p>
                    <a:p>
                      <a:pPr algn="ctr"/>
                      <a:r>
                        <a:rPr lang="ru-RU" dirty="0" smtClean="0">
                          <a:effectLst/>
                        </a:rPr>
                        <a:t>о </a:t>
                      </a:r>
                      <a:r>
                        <a:rPr lang="ru-RU" dirty="0">
                          <a:effectLst/>
                        </a:rPr>
                        <a:t>восьмом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29600" cy="1497649"/>
          </a:xfrm>
        </p:spPr>
        <p:txBody>
          <a:bodyPr/>
          <a:lstStyle/>
          <a:p>
            <a:pPr algn="l"/>
            <a:r>
              <a:rPr lang="ru-RU" sz="2400" b="1" i="0" dirty="0" smtClean="0">
                <a:solidFill>
                  <a:srgbClr val="000000"/>
                </a:solidFill>
                <a:effectLst/>
                <a:latin typeface="Arial"/>
              </a:rPr>
              <a:t>Особенности склонения простых порядковых числительных: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1) При указании даты после порядкового числительного название месяца ставится в родительном падеже: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113110"/>
              </p:ext>
            </p:extLst>
          </p:nvPr>
        </p:nvGraphicFramePr>
        <p:xfrm>
          <a:off x="755576" y="1700805"/>
          <a:ext cx="6192688" cy="3555696"/>
        </p:xfrm>
        <a:graphic>
          <a:graphicData uri="http://schemas.openxmlformats.org/drawingml/2006/table">
            <a:tbl>
              <a:tblPr/>
              <a:tblGrid>
                <a:gridCol w="792088"/>
                <a:gridCol w="2088232"/>
                <a:gridCol w="3312368"/>
              </a:tblGrid>
              <a:tr h="50405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Родительный падеж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И.п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десятое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Р.п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десятого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Д.п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десятому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В.п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десятое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Т.п.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десятым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П.п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о десятом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августа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432938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Порядковое числительное в названиях событий, праздников после слов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праздник, дата, день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ставится в именительном падеже и пишется с большой буквы:</a:t>
            </a:r>
          </a:p>
          <a:p>
            <a:r>
              <a:rPr lang="ru-RU" b="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Мы готовимся к празднику Восьмое марта.</a:t>
            </a:r>
            <a:endParaRPr lang="ru-RU" b="0" i="0" dirty="0" smtClean="0">
              <a:solidFill>
                <a:schemeClr val="accent3">
                  <a:lumMod val="50000"/>
                </a:schemeClr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70556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Склонение дробных числительных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475629"/>
              </p:ext>
            </p:extLst>
          </p:nvPr>
        </p:nvGraphicFramePr>
        <p:xfrm>
          <a:off x="571500" y="908719"/>
          <a:ext cx="8001000" cy="4896543"/>
        </p:xfrm>
        <a:graphic>
          <a:graphicData uri="http://schemas.openxmlformats.org/drawingml/2006/table">
            <a:tbl>
              <a:tblPr/>
              <a:tblGrid>
                <a:gridCol w="976164"/>
                <a:gridCol w="3960440"/>
                <a:gridCol w="3064396"/>
              </a:tblGrid>
              <a:tr h="425787"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Падеж</a:t>
                      </a:r>
                      <a:endParaRPr lang="ru-RU" dirty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11</a:t>
                      </a:r>
                      <a:r>
                        <a:rPr lang="ru-RU" b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ru-RU" b="1" i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ru-RU" dirty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25</a:t>
                      </a:r>
                      <a:r>
                        <a:rPr lang="ru-RU" b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ru-RU" b="1" i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И.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одна целая и одна шестая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две целых и пять шестых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Р.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одной целой и одной шестой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двух целых и пяти шестых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Д.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одной целой и одной шестой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двум целым и пяти шестым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В.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одну целую и одну шестую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две целых и пять шестых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Т.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одной целой и одной шестой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i="1">
                          <a:effectLst/>
                          <a:latin typeface="inherit"/>
                        </a:rPr>
                        <a:t>двумя целыми и пятью шестыми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П.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  <a:latin typeface="inherit"/>
                        </a:rPr>
                        <a:t>(об) </a:t>
                      </a:r>
                      <a:r>
                        <a:rPr lang="ru-RU" i="1">
                          <a:effectLst/>
                          <a:latin typeface="inherit"/>
                        </a:rPr>
                        <a:t>одной целой и одной шестой</a:t>
                      </a:r>
                      <a:endParaRPr lang="ru-RU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  <a:latin typeface="inherit"/>
                        </a:rPr>
                        <a:t>(о) </a:t>
                      </a:r>
                      <a:r>
                        <a:rPr lang="ru-RU" i="1" dirty="0">
                          <a:effectLst/>
                          <a:latin typeface="inherit"/>
                        </a:rPr>
                        <a:t>двух целых и пяти шестых</a:t>
                      </a:r>
                      <a:endParaRPr lang="ru-RU" dirty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Если в числителе стоит цифра 1, то для его обозначения употребляется форма </a:t>
            </a:r>
            <a:r>
              <a:rPr lang="ru-RU" b="1" i="0" dirty="0" err="1" smtClean="0">
                <a:solidFill>
                  <a:srgbClr val="6B7770"/>
                </a:solidFill>
                <a:effectLst/>
                <a:latin typeface="Open Sans"/>
              </a:rPr>
              <a:t>ж.р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.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одна;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 в знаменателе стоит порядковое числительное в </a:t>
            </a:r>
            <a:r>
              <a:rPr lang="ru-RU" b="1" i="0" dirty="0" err="1" smtClean="0">
                <a:solidFill>
                  <a:srgbClr val="6B7770"/>
                </a:solidFill>
                <a:effectLst/>
                <a:latin typeface="Open Sans"/>
              </a:rPr>
              <a:t>И.п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. </a:t>
            </a:r>
            <a:r>
              <a:rPr lang="ru-RU" b="1" i="0" dirty="0" err="1" smtClean="0">
                <a:solidFill>
                  <a:srgbClr val="6B7770"/>
                </a:solidFill>
                <a:effectLst/>
                <a:latin typeface="Open Sans"/>
              </a:rPr>
              <a:t>ж.р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.: 1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/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2 —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одна вторая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, 1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/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7 —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одна седьмая.</a:t>
            </a:r>
            <a:endParaRPr lang="ru-RU" b="1" i="0" dirty="0" smtClean="0">
              <a:solidFill>
                <a:srgbClr val="6B7770"/>
              </a:solidFill>
              <a:effectLst/>
              <a:latin typeface="Open Sans"/>
            </a:endParaRPr>
          </a:p>
          <a:p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Если в числителе стоит цифра 2, то для его обозначения употребляется форма </a:t>
            </a:r>
            <a:r>
              <a:rPr lang="ru-RU" b="1" i="0" dirty="0" err="1" smtClean="0">
                <a:solidFill>
                  <a:srgbClr val="6B7770"/>
                </a:solidFill>
                <a:effectLst/>
                <a:latin typeface="Open Sans"/>
              </a:rPr>
              <a:t>ж.р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.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две: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 2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/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5 —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две пятых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, 2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/</a:t>
            </a:r>
            <a:r>
              <a:rPr lang="ru-RU" b="1" i="0" dirty="0" smtClean="0">
                <a:solidFill>
                  <a:srgbClr val="6B7770"/>
                </a:solidFill>
                <a:effectLst/>
                <a:latin typeface="Open Sans"/>
              </a:rPr>
              <a:t>7 — </a:t>
            </a:r>
            <a:r>
              <a:rPr lang="ru-RU" b="1" i="1" dirty="0" smtClean="0">
                <a:solidFill>
                  <a:srgbClr val="6B7770"/>
                </a:solidFill>
                <a:effectLst/>
                <a:latin typeface="inherit"/>
              </a:rPr>
              <a:t>две седьмых.</a:t>
            </a:r>
            <a:endParaRPr lang="ru-RU" b="1" i="0" dirty="0" smtClean="0">
              <a:solidFill>
                <a:srgbClr val="6B7770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49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Перепишите, выбирая нужные числительные и ставя их в соответствующем падеже.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 У входа в колледж стояло (три, трое студентка) и (два, двое юноша). 2. Состояние больного оставалось критическим (два, двое сутки). 3. (Оба, обе) отвечающим студентам были заданы дополнительные вопросы. 4. Среди членов кафедры было (два, двое профессор) и (четыре, четверо доцент). 5. Подойти к аппарату можно с (обе, оба) сторон. 6. Их было (пять, пятеро), кто участвовал в спасении пострадавших. 7. Экзамен проходил в одной из (четыре, четверо) аудиторий.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2978"/>
          </a:xfrm>
        </p:spPr>
        <p:txBody>
          <a:bodyPr/>
          <a:lstStyle/>
          <a:p>
            <a:pPr algn="just"/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Перепишите, вставляя пропущенные буквы и заменяя цифры словами.</a:t>
            </a:r>
          </a:p>
          <a:p>
            <a:pPr marL="0" indent="0" algn="just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     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Helvetica Neue"/>
              </a:rPr>
              <a:t>1. Пароход с 468 пассажирами отошёл от пристани. 2. Книга была иллюстрирована 34 рисунками и снабжена 29 чертежами. 3. Спортсмены пробежали сто метров за 11,2 секунд... 4. Выполнить по 4 и более пример... 5. Альпинистская группа в составе 11 человек поднялась на труднодоступную гору высотой в 3785 метров над уровнем моря. 6. На Земле 70,8 % занимают моря и океаны, а на долю суши приходится 29,2 %. 7. В 1 литр... воды развести 200 грамм... порошка.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3367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Прочитайте текст, определите его основную мысль. Спишите, заменяя цифры словами. Сделайте морфологический разбор двух числительных.</a:t>
            </a:r>
          </a:p>
          <a:p>
            <a:pPr marL="0" indent="0" algn="just">
              <a:buNone/>
            </a:pP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настоящее время в мире известен 5651 язык. Более 1400 отнесены к категории либо еще окончательно не признанных в качестве самостоятельных, либо вымирающих. К этой группе относятся 250 австралийских языков, на которых говорит около 40 тысяч человек.</a:t>
            </a:r>
          </a:p>
          <a:p>
            <a:pPr marL="0" indent="0" algn="just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Из 4200 самостоятельных языков лишь около 500 изучены очень хорошо, а 1500 ― почти не изучены. Несмотря на усилия государственных и научных кругов, более трёх четвертей всех языков мира не имеют письменности. (Из журнала)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8435280" cy="5720970"/>
          </a:xfrm>
        </p:spPr>
        <p:txBody>
          <a:bodyPr/>
          <a:lstStyle/>
          <a:p>
            <a:pPr algn="ctr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Проверочная работа.</a:t>
            </a:r>
            <a:endParaRPr lang="ru-RU" sz="28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 Найди и исправь ошибки в написании числительных.</a:t>
            </a:r>
            <a:endParaRPr lang="ru-RU" sz="28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 Если к одной третей прибавить две шестых, получится две третих.2. Ноль целых сем седьмых— это </a:t>
            </a:r>
            <a:r>
              <a:rPr lang="ru-RU" sz="2800" b="1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еденица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3. Получилось дробное число </a:t>
            </a:r>
            <a:r>
              <a:rPr lang="ru-RU" sz="2800" b="1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одинадцать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целых две пятых. 4. К полтора прибавь полтора. 5. Не хватает полтораста рублей. 6. Восемь десятых больше, чем одна вторая. 7. Дробь две четвёртых можно сократить, и получится одна вторая. 8. К нулю це­лых </a:t>
            </a:r>
            <a:r>
              <a:rPr lang="ru-RU" sz="2800" b="1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трицати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пяти сотым прибавь одну целую </a:t>
            </a:r>
            <a:r>
              <a:rPr lang="ru-RU" sz="2800" b="1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шесьдесят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пять сотых.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2978"/>
          </a:xfrm>
        </p:spPr>
        <p:txBody>
          <a:bodyPr/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Helvetica Neue"/>
              </a:rPr>
              <a:t>3. Пронумеруй числительные, входящие в названия книг и фильмов, указав их разряд.</a:t>
            </a:r>
            <a:endParaRPr lang="ru-RU" sz="24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количественное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порядковое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собирательное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дробное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не числительное, другая часть речи</a:t>
            </a:r>
          </a:p>
        </p:txBody>
      </p:sp>
    </p:spTree>
    <p:extLst>
      <p:ext uri="{BB962C8B-B14F-4D97-AF65-F5344CB8AC3E}">
        <p14:creationId xmlns:p14="http://schemas.microsoft.com/office/powerpoint/2010/main" val="505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435280" cy="564896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1.«В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августе сорок четвёртого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...»;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2. «Два…капитана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»; 3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 «Три…мушкетёра»;4. «Двенадцатая .... ночь»; 5. «Волк и семеро…козлят»; 6. «Четвёртый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....»;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7. «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Десять…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негритят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»; 8. «Пятнадцатилетний …капитан»; 9. «Восемнадцатый .... год»; </a:t>
            </a:r>
            <a:endParaRPr lang="ru-RU" sz="2400" dirty="0" smtClean="0">
              <a:solidFill>
                <a:srgbClr val="333333"/>
              </a:solidFill>
              <a:latin typeface="Helvetica Neue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10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 «Великолепная семёрка …»;11. «Семнадцать мгновений весны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»; 12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 «Тридцать восемь ... попуга­ев»; 13. «Один .... день Ивана Денисовича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»;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14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 «Двадцатый…век начи­нается»; 15. «Тысяча девятьсот восемьдесят четвёртый…»; 16. «Девять…дней одного года»; 17. «Первая…любовь»; 18. «Миллион .... лет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до нашей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эры»; 19. «Двенадцать .... стульев»; 20. «Батальон четверых…»; 21.«8</a:t>
            </a:r>
            <a:r>
              <a:rPr lang="ru-RU" sz="2400" baseline="30000" dirty="0">
                <a:solidFill>
                  <a:srgbClr val="333333"/>
                </a:solidFill>
                <a:latin typeface="Helvetica Neue"/>
              </a:rPr>
              <a:t>1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/</a:t>
            </a:r>
            <a:r>
              <a:rPr lang="ru-RU" sz="2400" baseline="-25000" dirty="0">
                <a:solidFill>
                  <a:srgbClr val="333333"/>
                </a:solidFill>
                <a:latin typeface="Helvetica Neue"/>
              </a:rPr>
              <a:t>2 ..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».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5720970"/>
          </a:xfrm>
        </p:spPr>
        <p:txBody>
          <a:bodyPr/>
          <a:lstStyle/>
          <a:p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Укажите в тексте порядковые числительные. Свой ответ обоснуйте, отвечая на данные вопросы.</a:t>
            </a:r>
          </a:p>
          <a:p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Что обозначает числительное и на какой вопрос отвечает? Как изменяется? С каким словом связано?</a:t>
            </a:r>
          </a:p>
          <a:p>
            <a:pPr marL="0" indent="0">
              <a:buNone/>
            </a:pP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Примерно четыре тысячи лет тому назад у древних народов, находившихся на территории современного Ирака, были уже первые астрономические познания. Эти народы наблюдали на звёздном небе движение пяти планет, которые вместе с Солнцем и Луной составляли семь небесных светил. Древние учёные заметили, что лунный месяц равен двадцати восьми суткам, и разделили их на четыре равные части с тем, чтобы каждый из семи дней посвятить одному из семи божеств. Так возникла семидневная неделя, которая перешла ко многим другим народам и дошла до нас.</a:t>
            </a:r>
            <a:b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i="0" dirty="0" smtClean="0"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(</a:t>
            </a:r>
            <a:r>
              <a:rPr lang="ru-RU" sz="2400" b="0" i="1" dirty="0" smtClean="0"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В. Иванова, 3. </a:t>
            </a:r>
            <a:r>
              <a:rPr lang="ru-RU" sz="2400" b="0" i="1" dirty="0" err="1" smtClean="0"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Потиха</a:t>
            </a:r>
            <a:r>
              <a:rPr lang="ru-RU" sz="2400" b="0" i="1" dirty="0" smtClean="0"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, Д. Розенталь</a:t>
            </a:r>
            <a:r>
              <a:rPr lang="ru-RU" sz="2400" b="0" i="0" dirty="0" smtClean="0"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565656"/>
                </a:solidFill>
                <a:latin typeface="Trebuchet MS"/>
              </a:rPr>
              <a:t>Задание. Определите, в каких вариантах нет ошибки в образовании падежной формы числительного.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5864987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1.          менее ЧЕТЫРЁХСОТ лет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2. ДВУХСТАМИ предметами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3. о ТРЁХСТАХ учениках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4. в ДВУХ ТЫСЯЧ ПЯТОМ году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5. о ПОЛУТОРА часах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6. на ТРИСТА ПЯТЬДЕСЯТ СЕДЬМОЙ странице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7. ОБОИХ студентов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8. около ПЯТИСТА километров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9. СЕМЬЮДЕСЯТЬЮ процентами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10. в ТЫСЯЧА ДЕВЯТИСОТОМ году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11. ДВЕ СЕДЬМЫХ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565656"/>
                </a:solidFill>
                <a:effectLst/>
                <a:latin typeface="Times New Roman" pitchFamily="18" charset="0"/>
                <a:cs typeface="Times New Roman" pitchFamily="18" charset="0"/>
              </a:rPr>
              <a:t>12. в течение ТРИДЦАТИ ПЯТИ минут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6995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13. ШЕСТЬЮСТАМИ учебниками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14. на ПОЛТОРА  часа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15. к ТРЁМСТАМ СОРОКА ЧЕТЫРЁМ избирателям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16. более ВОСЕМЬСОТ миллионов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17. ПЯТЬЮСТАМИ ТРИДЦАТЬЮ ТРЕМЯ метрами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18. почти в СТО странах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19. ОБОИМИ руками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20. ТРЕМЯСТАМИ дисками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21. ДВУХТЫСЯЧНЫМ годом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22. к ДВЕ ТЫСЯЧИ ВОСЬМОМУ году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23. в ТРЁМСТАХ метрах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24. по ОБЕИМ сторонам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25. к ВОСЬМИ ДЕСЯТЫХ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273513"/>
          </a:xfrm>
        </p:spPr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293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Нет ошибок в образовании падежных форм имён числительных в следующих вариантах: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1.менее ЧЕТЫРЁХСОТ лет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3.о ТРЁХСТАХ учениках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5.о ПОЛУТОРА часах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6.на ТРИСТА ПЯТЬДЕСЯТ СЕДЬМОЙ странице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7. ОБОИХ студентов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9.СЕМЬЮДЕСЯТЬЮ процентами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10.в ТЫСЯЧА ДЕВЯТИСОТОМ году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11.ДВЕ СЕДЬМЫХ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12.в течение ТРИДЦАТИ ПЯТИ минут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/>
                <a:ea typeface="Calibri"/>
                <a:cs typeface="Times New Roman"/>
              </a:rPr>
              <a:t>13.ШЕСТЬЮСТАМИ учебниками</a:t>
            </a:r>
            <a:endParaRPr lang="ru-RU" sz="1100" b="1" dirty="0">
              <a:ea typeface="Calibri"/>
              <a:cs typeface="Times New Roman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9369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14.на ПОЛТОРА  часа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15.к ТРЁМСТАМ СОРОКА ЧЕТЫРЁМ избирателям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17.ПЯТЬЮСТАМИ ТРИДЦАТЬЮ ТРЕМЯ метрами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20.ТРЕМЯСТАМИ дисками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21.ДВУХТЫСЯЧНЫМ годом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22.к ДВЕ ТЫСЯЧИ ВОСЬМОМУ году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24.по ОБЕИМ сторонам</a:t>
            </a:r>
            <a:br>
              <a:rPr lang="ru-RU" sz="28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Варианты с ошибками</a:t>
            </a:r>
            <a:r>
              <a:rPr lang="ru-RU" sz="2400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2.ДВУХСТАМИ предметами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(надо: 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ДВУМЯСТАМИ предметами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4.в ДВУХ ТЫСЯЧ ПЯТОМ году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 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ДВЕ ТЫСЯЧИ ПЯТОМ году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8.около ПЯТИСТА километров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 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около ПЯТИСОТ километров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16.более ВОСЕМЬСОТ миллионов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 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более ВОСЬМИСОТ миллионов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18.почти в СТО странах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почти в СТА странах)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19.ОБОИМИ руками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ОБЕИМИ руками)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23.в ТРЁМСТАХ метрах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надо: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в ТРЁХСТАХ метрах)</a:t>
            </a:r>
            <a:b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25.к ВОСЬМИ ДЕСЯТЫХ (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надо</a:t>
            </a:r>
            <a:r>
              <a:rPr lang="ru-RU" sz="2400" b="1" dirty="0" smtClean="0">
                <a:solidFill>
                  <a:srgbClr val="444444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к ВОСЬМИ ДЕСЯТЫМ)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976663"/>
          </a:xfrm>
        </p:spPr>
        <p:txBody>
          <a:bodyPr/>
          <a:lstStyle/>
          <a:p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Прочитайте текст вслух. Обращайте внимание на произношение порядковых числительных на -</a:t>
            </a:r>
            <a:r>
              <a:rPr lang="ru-RU" sz="2400" b="0" i="1" dirty="0" smtClean="0">
                <a:effectLst/>
                <a:latin typeface="Times New Roman" pitchFamily="18" charset="0"/>
                <a:cs typeface="Times New Roman" pitchFamily="18" charset="0"/>
              </a:rPr>
              <a:t>ого 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[-</a:t>
            </a:r>
            <a:r>
              <a:rPr lang="ru-RU" sz="2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], -</a:t>
            </a:r>
            <a:r>
              <a:rPr lang="ru-RU" sz="2400" b="0" i="1" dirty="0" smtClean="0">
                <a:effectLst/>
                <a:latin typeface="Times New Roman" pitchFamily="18" charset="0"/>
                <a:cs typeface="Times New Roman" pitchFamily="18" charset="0"/>
              </a:rPr>
              <a:t>его  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[-</a:t>
            </a:r>
            <a:r>
              <a:rPr lang="ru-RU" sz="2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ево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]. Расскажите, какими цифрами в текстах обычно обозначают века и годы. Объясните правописание выделенных слов.</a:t>
            </a:r>
          </a:p>
          <a:p>
            <a:pPr marL="0" indent="0">
              <a:buNone/>
            </a:pP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Красная площадь в Москве, как и Кремль, 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известна </a:t>
            </a: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всему миру. Эта площадь — 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ровесница </a:t>
            </a: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деревянного Кремля, построенного в XIII веке по приказу основателя Москвы Юрия Долгорукого. В XIV веке 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деревянные </a:t>
            </a: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стены Кремля были заменены новыми из белого камня. Построили 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белокаменные </a:t>
            </a:r>
            <a:r>
              <a:rPr lang="ru-RU" sz="2400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стены Кремля в 1367-1368 годах. Существующие стены и башни Кремля построены в конце XV века. С XVII века площадь стали называть «Красной», то есть красивой.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48953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Склонение порядковых числительных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95677"/>
              </p:ext>
            </p:extLst>
          </p:nvPr>
        </p:nvGraphicFramePr>
        <p:xfrm>
          <a:off x="323528" y="908720"/>
          <a:ext cx="8208914" cy="5334774"/>
        </p:xfrm>
        <a:graphic>
          <a:graphicData uri="http://schemas.openxmlformats.org/drawingml/2006/table">
            <a:tbl>
              <a:tblPr/>
              <a:tblGrid>
                <a:gridCol w="792091"/>
                <a:gridCol w="1472177"/>
                <a:gridCol w="1132134"/>
                <a:gridCol w="1132134"/>
                <a:gridCol w="1132134"/>
                <a:gridCol w="141988"/>
                <a:gridCol w="1132134"/>
                <a:gridCol w="1274122"/>
              </a:tblGrid>
              <a:tr h="2214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Падеж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Числительные (кроме</a:t>
                      </a:r>
                      <a:r>
                        <a:rPr lang="ru-RU" sz="1400">
                          <a:effectLst/>
                          <a:latin typeface="inherit"/>
                        </a:rPr>
                        <a:t> </a:t>
                      </a:r>
                      <a:r>
                        <a:rPr lang="ru-RU" sz="1400" b="1" i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третий</a:t>
                      </a:r>
                      <a:r>
                        <a:rPr lang="ru-RU" sz="1400" b="1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)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i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Третий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430">
                <a:tc gridSpan="8">
                  <a:txBody>
                    <a:bodyPr/>
                    <a:lstStyle/>
                    <a:p>
                      <a:pPr algn="ctr" fontAlgn="base"/>
                      <a:r>
                        <a:rPr lang="ru-RU" sz="1000" b="1" dirty="0">
                          <a:solidFill>
                            <a:srgbClr val="6B7770"/>
                          </a:solidFill>
                          <a:effectLst/>
                          <a:latin typeface="inherit"/>
                        </a:rPr>
                        <a:t>Единственное число</a:t>
                      </a:r>
                      <a:endParaRPr lang="ru-RU" sz="1000" dirty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И.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первый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второй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девятый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тридцатый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тысячный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третий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Р.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первого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второго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девятого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тридцатого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тысячного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третьего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Д.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первому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второму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девятому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тридцатому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тысячному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третьему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В.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как И.п. или Р.п.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третьего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Т.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первым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тридцатым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тысячным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третьим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П.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первом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(о) втором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(о) девятом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тридцатом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тысячном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третьем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430">
                <a:tc>
                  <a:txBody>
                    <a:bodyPr/>
                    <a:lstStyle/>
                    <a:p>
                      <a:pPr algn="ctr" fontAlgn="base"/>
                      <a:endParaRPr lang="ru-RU" sz="100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/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i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i="0" dirty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i="0" dirty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endParaRPr lang="ru-RU" sz="1400" i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i="0">
                        <a:effectLst/>
                        <a:latin typeface="inherit"/>
                      </a:endParaRP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И.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первые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вторые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девятые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тридцатые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тысячные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третьи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Р.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тридцатых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тысячных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третьих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Д.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тридцатым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тысячным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третьим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4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В.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как </a:t>
                      </a:r>
                      <a:r>
                        <a:rPr lang="ru-RU" sz="1400" i="0" dirty="0" err="1">
                          <a:effectLst/>
                          <a:latin typeface="inherit"/>
                        </a:rPr>
                        <a:t>И.п</a:t>
                      </a:r>
                      <a:r>
                        <a:rPr lang="ru-RU" sz="1400" i="0" dirty="0">
                          <a:effectLst/>
                          <a:latin typeface="inherit"/>
                        </a:rPr>
                        <a:t>. или </a:t>
                      </a:r>
                      <a:r>
                        <a:rPr lang="ru-RU" sz="1400" i="0" dirty="0" err="1">
                          <a:effectLst/>
                          <a:latin typeface="inherit"/>
                        </a:rPr>
                        <a:t>Р.п</a:t>
                      </a:r>
                      <a:r>
                        <a:rPr lang="ru-RU" sz="140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третьих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Т.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первыми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вторыми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девятыми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тридцатыми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тысячными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третьими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effectLst/>
                          <a:latin typeface="inherit"/>
                        </a:rPr>
                        <a:t>П.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первых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вторых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девятых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тридцатых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>
                          <a:effectLst/>
                          <a:latin typeface="inherit"/>
                        </a:rPr>
                        <a:t>(о) тысячных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i="0" dirty="0">
                          <a:effectLst/>
                          <a:latin typeface="inherit"/>
                        </a:rPr>
                        <a:t>(о) третьих</a:t>
                      </a:r>
                    </a:p>
                  </a:txBody>
                  <a:tcPr marL="48666" marR="48666" marT="24333" marB="243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400600"/>
          </a:xfrm>
        </p:spPr>
      </p:pic>
    </p:spTree>
    <p:extLst>
      <p:ext uri="{BB962C8B-B14F-4D97-AF65-F5344CB8AC3E}">
        <p14:creationId xmlns:p14="http://schemas.microsoft.com/office/powerpoint/2010/main" val="812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128792" cy="5505475"/>
          </a:xfrm>
        </p:spPr>
      </p:pic>
    </p:spTree>
    <p:extLst>
      <p:ext uri="{BB962C8B-B14F-4D97-AF65-F5344CB8AC3E}">
        <p14:creationId xmlns:p14="http://schemas.microsoft.com/office/powerpoint/2010/main" val="500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2978"/>
          </a:xfrm>
        </p:spPr>
        <p:txBody>
          <a:bodyPr/>
          <a:lstStyle/>
          <a:p>
            <a:r>
              <a:rPr lang="ru-RU" sz="2400" b="0" i="0" dirty="0" smtClean="0">
                <a:solidFill>
                  <a:srgbClr val="373737"/>
                </a:solidFill>
                <a:effectLst/>
                <a:latin typeface="Cuprum"/>
              </a:rPr>
              <a:t>Прочитайте числа словами.</a:t>
            </a:r>
          </a:p>
          <a:p>
            <a:r>
              <a:rPr lang="ru-RU" sz="2400" b="0" i="0" dirty="0" smtClean="0">
                <a:solidFill>
                  <a:srgbClr val="373737"/>
                </a:solidFill>
                <a:effectLst/>
                <a:latin typeface="Cuprum"/>
              </a:rPr>
              <a:t>1 делом, в 1 очередь, из 1 уст.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864986"/>
          </a:xfrm>
        </p:spPr>
        <p:txBody>
          <a:bodyPr/>
          <a:lstStyle/>
          <a:p>
            <a:r>
              <a:rPr lang="ru-RU" sz="2400" b="0" i="0" dirty="0" smtClean="0">
                <a:solidFill>
                  <a:srgbClr val="373737"/>
                </a:solidFill>
                <a:effectLst/>
                <a:latin typeface="Cuprum"/>
              </a:rPr>
              <a:t>Запишите словосочетания, преобразуя цифры в порядковые числительные.</a:t>
            </a:r>
          </a:p>
          <a:p>
            <a:r>
              <a:rPr lang="ru-RU" sz="2400" b="0" i="0" u="sng" dirty="0" smtClean="0">
                <a:solidFill>
                  <a:srgbClr val="373737"/>
                </a:solidFill>
                <a:effectLst/>
                <a:latin typeface="Cuprum"/>
              </a:rPr>
              <a:t>Помните</a:t>
            </a:r>
            <a:r>
              <a:rPr lang="ru-RU" sz="2400" b="0" i="0" dirty="0" smtClean="0">
                <a:solidFill>
                  <a:srgbClr val="373737"/>
                </a:solidFill>
                <a:effectLst/>
                <a:latin typeface="Cuprum"/>
              </a:rPr>
              <a:t>, что сложные порядковые числительные на</a:t>
            </a:r>
            <a:r>
              <a:rPr lang="ru-RU" sz="2400" b="0" i="1" dirty="0" smtClean="0">
                <a:solidFill>
                  <a:srgbClr val="373737"/>
                </a:solidFill>
                <a:effectLst/>
                <a:latin typeface="Cuprum"/>
              </a:rPr>
              <a:t>-сотый, -тысячный, -миллионный </a:t>
            </a:r>
            <a:r>
              <a:rPr lang="ru-RU" sz="2400" b="0" i="0" dirty="0" smtClean="0">
                <a:solidFill>
                  <a:srgbClr val="373737"/>
                </a:solidFill>
                <a:effectLst/>
                <a:latin typeface="Cuprum"/>
              </a:rPr>
              <a:t>пишутся слитно.</a:t>
            </a:r>
          </a:p>
          <a:p>
            <a:r>
              <a:rPr lang="ru-RU" sz="2400" b="1" i="0" dirty="0" smtClean="0">
                <a:solidFill>
                  <a:srgbClr val="373737"/>
                </a:solidFill>
                <a:effectLst/>
                <a:latin typeface="Cuprum"/>
              </a:rPr>
              <a:t>3 комната, 8 класс, 22 автобус, 40 параграф, 50 пункт, 80 секунда, 111 страница, 356 книга, 200 экскурсия, 3000 километр.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1422</Words>
  <Application>Microsoft Office PowerPoint</Application>
  <PresentationFormat>Экран (4:3)</PresentationFormat>
  <Paragraphs>320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1_Тема Office</vt:lpstr>
      <vt:lpstr>Имя числительное</vt:lpstr>
      <vt:lpstr>Презентация PowerPoint</vt:lpstr>
      <vt:lpstr>Презентация PowerPoint</vt:lpstr>
      <vt:lpstr>Презентация PowerPoint</vt:lpstr>
      <vt:lpstr>Склонение порядковых числительных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Просклоняйте порядковые числительные</vt:lpstr>
      <vt:lpstr>Проверь себя!</vt:lpstr>
      <vt:lpstr>Проверь себя!</vt:lpstr>
      <vt:lpstr>Проверь себя!</vt:lpstr>
      <vt:lpstr>Количественное числительное 2018 У количественного числительного склоняется каждая цифра (слово). </vt:lpstr>
      <vt:lpstr> У порядкового числительного 2018 «две тысячи» является неизменяемой частью, которая одинаково пишется во всех падежах, склоняется только «восемнадцать».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склонения простых порядковых числительных: 1) При указании даты после порядкового числительного название месяца ставится в родительном падеже: </vt:lpstr>
      <vt:lpstr>Презентация PowerPoint</vt:lpstr>
      <vt:lpstr>Склонение дробных числительных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</dc:title>
  <dc:creator>Мама</dc:creator>
  <cp:lastModifiedBy>Мама</cp:lastModifiedBy>
  <cp:revision>20</cp:revision>
  <dcterms:created xsi:type="dcterms:W3CDTF">2018-04-17T18:12:48Z</dcterms:created>
  <dcterms:modified xsi:type="dcterms:W3CDTF">2018-05-02T19:00:41Z</dcterms:modified>
</cp:coreProperties>
</file>