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4" r:id="rId1"/>
  </p:sldMasterIdLst>
  <p:notesMasterIdLst>
    <p:notesMasterId r:id="rId17"/>
  </p:notesMasterIdLst>
  <p:sldIdLst>
    <p:sldId id="256" r:id="rId2"/>
    <p:sldId id="257" r:id="rId3"/>
    <p:sldId id="262" r:id="rId4"/>
    <p:sldId id="274" r:id="rId5"/>
    <p:sldId id="275" r:id="rId6"/>
    <p:sldId id="261" r:id="rId7"/>
    <p:sldId id="269" r:id="rId8"/>
    <p:sldId id="273" r:id="rId9"/>
    <p:sldId id="264" r:id="rId10"/>
    <p:sldId id="265" r:id="rId11"/>
    <p:sldId id="272" r:id="rId12"/>
    <p:sldId id="277" r:id="rId13"/>
    <p:sldId id="260" r:id="rId14"/>
    <p:sldId id="276" r:id="rId15"/>
    <p:sldId id="26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B9FFDC"/>
    <a:srgbClr val="FFFFFF"/>
    <a:srgbClr val="C7E6F1"/>
    <a:srgbClr val="FDFECE"/>
    <a:srgbClr val="FCFACC"/>
    <a:srgbClr val="FFCCFF"/>
    <a:srgbClr val="99FFCC"/>
    <a:srgbClr val="FF9966"/>
    <a:srgbClr val="ECEC1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34" autoAdjust="0"/>
    <p:restoredTop sz="94624" autoAdjust="0"/>
  </p:normalViewPr>
  <p:slideViewPr>
    <p:cSldViewPr snapToGrid="0">
      <p:cViewPr>
        <p:scale>
          <a:sx n="60" d="100"/>
          <a:sy n="60" d="100"/>
        </p:scale>
        <p:origin x="-1632" y="-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9B0134-021E-44FF-A1FE-3C1957E8249F}" type="doc">
      <dgm:prSet loTypeId="urn:microsoft.com/office/officeart/2008/layout/CircularPictureCallout" loCatId="picture" qsTypeId="urn:microsoft.com/office/officeart/2005/8/quickstyle/simple1" qsCatId="simple" csTypeId="urn:microsoft.com/office/officeart/2005/8/colors/colorful1#1" csCatId="colorful" phldr="1"/>
      <dgm:spPr/>
    </dgm:pt>
    <dgm:pt modelId="{61B2A4E0-732F-4F80-94DD-A3D68FB35358}">
      <dgm:prSet phldrT="[Текст]" phldr="1"/>
      <dgm:spPr/>
      <dgm:t>
        <a:bodyPr/>
        <a:lstStyle/>
        <a:p>
          <a:endParaRPr lang="ru-RU"/>
        </a:p>
      </dgm:t>
    </dgm:pt>
    <dgm:pt modelId="{878A6651-F44B-463F-BC81-03158E53B08F}" type="parTrans" cxnId="{9031F62C-B638-410D-BDE4-B276DC90958F}">
      <dgm:prSet/>
      <dgm:spPr/>
      <dgm:t>
        <a:bodyPr/>
        <a:lstStyle/>
        <a:p>
          <a:endParaRPr lang="ru-RU"/>
        </a:p>
      </dgm:t>
    </dgm:pt>
    <dgm:pt modelId="{CCD6614E-E5A9-4B0E-81C1-0D72F32684F6}" type="sibTrans" cxnId="{9031F62C-B638-410D-BDE4-B276DC90958F}">
      <dgm:prSet/>
      <dgm:spPr>
        <a:blipFill>
          <a:blip xmlns:r="http://schemas.openxmlformats.org/officeDocument/2006/relationships" r:embed="rId1" cstate="print">
            <a:duotone>
              <a:prstClr val="black"/>
              <a:schemeClr val="accent2">
                <a:lumMod val="20000"/>
                <a:lumOff val="80000"/>
                <a:tint val="45000"/>
                <a:satMod val="400000"/>
              </a:schemeClr>
            </a:duotone>
            <a:lum bright="40000"/>
          </a:blip>
          <a:srcRect/>
          <a:stretch>
            <a:fillRect l="-1000" r="-1000"/>
          </a:stretch>
        </a:blipFill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xmlns="" id="0" name="" descr="C:\Users\Acer\AppData\Local\Microsoft\Windows\INetCache\IE\KXW2JTS4\apple-line[1].jpg"/>
        </a:ext>
      </dgm:extLst>
    </dgm:pt>
    <dgm:pt modelId="{E68FD9DE-441E-4865-87DE-9FFB6C469306}" type="pres">
      <dgm:prSet presAssocID="{CE9B0134-021E-44FF-A1FE-3C1957E8249F}" presName="Name0" presStyleCnt="0">
        <dgm:presLayoutVars>
          <dgm:chMax val="7"/>
          <dgm:chPref val="7"/>
          <dgm:dir/>
        </dgm:presLayoutVars>
      </dgm:prSet>
      <dgm:spPr/>
    </dgm:pt>
    <dgm:pt modelId="{D6CB690C-D529-4035-A956-864F12994A60}" type="pres">
      <dgm:prSet presAssocID="{CE9B0134-021E-44FF-A1FE-3C1957E8249F}" presName="Name1" presStyleCnt="0"/>
      <dgm:spPr/>
    </dgm:pt>
    <dgm:pt modelId="{3D98DE9D-0E73-42CA-A8B0-CBFB40A97E10}" type="pres">
      <dgm:prSet presAssocID="{CCD6614E-E5A9-4B0E-81C1-0D72F32684F6}" presName="picture_1" presStyleCnt="0"/>
      <dgm:spPr/>
    </dgm:pt>
    <dgm:pt modelId="{CBBD61EA-5020-4DCD-8399-ECBE9525ADB8}" type="pres">
      <dgm:prSet presAssocID="{CCD6614E-E5A9-4B0E-81C1-0D72F32684F6}" presName="pictureRepeatNode" presStyleLbl="alignImgPlace1" presStyleIdx="0" presStyleCnt="1" custScaleX="198825" custScaleY="172316"/>
      <dgm:spPr/>
      <dgm:t>
        <a:bodyPr/>
        <a:lstStyle/>
        <a:p>
          <a:endParaRPr lang="ru-RU"/>
        </a:p>
      </dgm:t>
    </dgm:pt>
    <dgm:pt modelId="{BA27F1E5-F549-47AF-8831-70B13E944ABC}" type="pres">
      <dgm:prSet presAssocID="{61B2A4E0-732F-4F80-94DD-A3D68FB35358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CEFDF6-72B5-47D5-8E06-68F7B1A5C4BE}" type="presOf" srcId="{CE9B0134-021E-44FF-A1FE-3C1957E8249F}" destId="{E68FD9DE-441E-4865-87DE-9FFB6C469306}" srcOrd="0" destOrd="0" presId="urn:microsoft.com/office/officeart/2008/layout/CircularPictureCallout"/>
    <dgm:cxn modelId="{AF5230FD-366A-49BA-B6A8-57A4AF89E3DB}" type="presOf" srcId="{CCD6614E-E5A9-4B0E-81C1-0D72F32684F6}" destId="{CBBD61EA-5020-4DCD-8399-ECBE9525ADB8}" srcOrd="0" destOrd="0" presId="urn:microsoft.com/office/officeart/2008/layout/CircularPictureCallout"/>
    <dgm:cxn modelId="{9031F62C-B638-410D-BDE4-B276DC90958F}" srcId="{CE9B0134-021E-44FF-A1FE-3C1957E8249F}" destId="{61B2A4E0-732F-4F80-94DD-A3D68FB35358}" srcOrd="0" destOrd="0" parTransId="{878A6651-F44B-463F-BC81-03158E53B08F}" sibTransId="{CCD6614E-E5A9-4B0E-81C1-0D72F32684F6}"/>
    <dgm:cxn modelId="{5B224EA5-4CDE-44C9-A924-C2596E4CCBF2}" type="presOf" srcId="{61B2A4E0-732F-4F80-94DD-A3D68FB35358}" destId="{BA27F1E5-F549-47AF-8831-70B13E944ABC}" srcOrd="0" destOrd="0" presId="urn:microsoft.com/office/officeart/2008/layout/CircularPictureCallout"/>
    <dgm:cxn modelId="{6579470B-02C2-4DF9-8BF2-D99F975341A4}" type="presParOf" srcId="{E68FD9DE-441E-4865-87DE-9FFB6C469306}" destId="{D6CB690C-D529-4035-A956-864F12994A60}" srcOrd="0" destOrd="0" presId="urn:microsoft.com/office/officeart/2008/layout/CircularPictureCallout"/>
    <dgm:cxn modelId="{FA4C61FD-F1FD-4B80-A193-0A8EB9C4E09B}" type="presParOf" srcId="{D6CB690C-D529-4035-A956-864F12994A60}" destId="{3D98DE9D-0E73-42CA-A8B0-CBFB40A97E10}" srcOrd="0" destOrd="0" presId="urn:microsoft.com/office/officeart/2008/layout/CircularPictureCallout"/>
    <dgm:cxn modelId="{C21F1F5D-49DF-423D-9C54-5900A5C3A344}" type="presParOf" srcId="{3D98DE9D-0E73-42CA-A8B0-CBFB40A97E10}" destId="{CBBD61EA-5020-4DCD-8399-ECBE9525ADB8}" srcOrd="0" destOrd="0" presId="urn:microsoft.com/office/officeart/2008/layout/CircularPictureCallout"/>
    <dgm:cxn modelId="{782BDA64-6FC2-448E-8524-A11F7C958AAC}" type="presParOf" srcId="{D6CB690C-D529-4035-A956-864F12994A60}" destId="{BA27F1E5-F549-47AF-8831-70B13E944ABC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E64CD-18DC-4574-9E1F-B352BA522A0C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672C3-AF19-4472-A708-DCC477C424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904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5959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550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527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523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3131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409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067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701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263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811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9348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98DAF3"/>
            </a:gs>
            <a:gs pos="7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C96FEA-8690-4AAA-86F8-0F7EFD5B638F}" type="datetimeFigureOut">
              <a:rPr lang="ru-RU" smtClean="0"/>
              <a:pPr/>
              <a:t>03.01.2018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2C8BE5E-5610-4FF5-A882-3CD42159FB5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4888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nl.ru/kursovyye-raboty/psikhologiya/263361/" TargetMode="External"/><Relationship Id="rId2" Type="http://schemas.openxmlformats.org/officeDocument/2006/relationships/hyperlink" Target="http://doshkolnik.ru/razvitie-rechi/10928-sensor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93227" y="988525"/>
            <a:ext cx="104210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«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Сенсорное развитие детей с нарушением речи </a:t>
            </a:r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исследовательскую деятельность»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37591" y="2345871"/>
            <a:ext cx="73631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Петрова Маргарита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Васильевна                                                                                                                                                       ГБДОУ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детский сад 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Санкт-Петербург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1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03906" y="1864021"/>
            <a:ext cx="67108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 детей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 общим недоразвитие речи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снижена скорость выполнения перцептивных операций.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709448" y="669687"/>
            <a:ext cx="10547131" cy="1077218"/>
          </a:xfrm>
          <a:prstGeom prst="rect">
            <a:avLst/>
          </a:prstGeom>
          <a:solidFill>
            <a:srgbClr val="C7E6F1">
              <a:alpha val="8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сенсорного развития детей дошкольного возраста с ОНР</a:t>
            </a:r>
            <a:endParaRPr kumimoji="0" lang="ru-RU" sz="32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83351" y="2235342"/>
            <a:ext cx="2832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/>
          </a:p>
          <a:p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flipV="1">
            <a:off x="3184634" y="3294993"/>
            <a:ext cx="1418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chemeClr val="accent2"/>
              </a:solidFill>
            </a:endParaRPr>
          </a:p>
          <a:p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 rot="9549219">
            <a:off x="7751436" y="2413993"/>
            <a:ext cx="980954" cy="1515331"/>
          </a:xfrm>
          <a:prstGeom prst="ellipse">
            <a:avLst/>
          </a:prstGeom>
          <a:solidFill>
            <a:srgbClr val="FFFFFF">
              <a:alpha val="67843"/>
            </a:srgbClr>
          </a:solidFill>
          <a:ln>
            <a:solidFill>
              <a:srgbClr val="FFFFFF"/>
            </a:solidFill>
          </a:ln>
          <a:effectLst>
            <a:glow rad="63500">
              <a:schemeClr val="bg1">
                <a:alpha val="40000"/>
              </a:schemeClr>
            </a:glow>
            <a:outerShdw blurRad="76200" dist="2540000" dir="21540000" sx="1000" sy="1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 rot="17251611">
            <a:off x="6578754" y="2829731"/>
            <a:ext cx="978605" cy="2017150"/>
          </a:xfrm>
          <a:prstGeom prst="ellipse">
            <a:avLst/>
          </a:prstGeom>
          <a:solidFill>
            <a:srgbClr val="FFFFFF">
              <a:alpha val="76078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движений тела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6262467" y="2553023"/>
            <a:ext cx="5177714" cy="3869359"/>
            <a:chOff x="6262467" y="2553023"/>
            <a:chExt cx="5177714" cy="3869359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9089370" y="2553023"/>
              <a:ext cx="1983804" cy="1654777"/>
              <a:chOff x="9089370" y="2553023"/>
              <a:chExt cx="1983804" cy="1654777"/>
            </a:xfrm>
            <a:solidFill>
              <a:srgbClr val="FFFFFF">
                <a:alpha val="49020"/>
              </a:srgbClr>
            </a:solidFill>
            <a:effectLst>
              <a:glow rad="101600">
                <a:schemeClr val="bg1">
                  <a:alpha val="60000"/>
                </a:schemeClr>
              </a:glow>
            </a:effectLst>
          </p:grpSpPr>
          <p:sp>
            <p:nvSpPr>
              <p:cNvPr id="26" name="Овал 25"/>
              <p:cNvSpPr/>
              <p:nvPr/>
            </p:nvSpPr>
            <p:spPr>
              <a:xfrm rot="12372690">
                <a:off x="9089370" y="2553023"/>
                <a:ext cx="834968" cy="1330732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  <a:effectLst>
                <a:outerShdw blurRad="76200" dist="2540000" dir="21540000" sx="1000" sy="1000" algn="ctr" rotWithShape="0">
                  <a:schemeClr val="bg1">
                    <a:alpha val="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endParaRPr lang="ru-RU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Овал 27"/>
              <p:cNvSpPr/>
              <p:nvPr/>
            </p:nvSpPr>
            <p:spPr>
              <a:xfrm rot="13769918">
                <a:off x="9894469" y="3029094"/>
                <a:ext cx="842080" cy="1515331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  <a:effectLst>
                <a:outerShdw blurRad="76200" dist="2540000" dir="21540000" sx="1000" sy="1000" algn="ctr" rotWithShape="0">
                  <a:schemeClr val="bg1">
                    <a:alpha val="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endParaRPr lang="ru-RU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5" name="Овал 24"/>
            <p:cNvSpPr/>
            <p:nvPr/>
          </p:nvSpPr>
          <p:spPr>
            <a:xfrm rot="12089721">
              <a:off x="7855428" y="4618610"/>
              <a:ext cx="1059675" cy="1803772"/>
            </a:xfrm>
            <a:prstGeom prst="ellipse">
              <a:avLst/>
            </a:prstGeom>
            <a:solidFill>
              <a:srgbClr val="FFFFFF">
                <a:alpha val="76078"/>
              </a:srgbClr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ru-RU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зритель</a:t>
              </a:r>
            </a:p>
            <a:p>
              <a:pPr algn="ctr"/>
              <a:r>
                <a:rPr lang="ru-RU" sz="20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ного</a:t>
              </a:r>
              <a:endPara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 rot="17081341">
              <a:off x="9953810" y="3803443"/>
              <a:ext cx="960961" cy="2011780"/>
            </a:xfrm>
            <a:prstGeom prst="ellipse">
              <a:avLst/>
            </a:prstGeom>
            <a:solidFill>
              <a:srgbClr val="FFFFFF">
                <a:alpha val="76078"/>
              </a:srgbClr>
            </a:solidFill>
            <a:ln>
              <a:solidFill>
                <a:srgbClr val="FFFFFF"/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ru-RU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тактильно-</a:t>
              </a:r>
            </a:p>
            <a:p>
              <a:pPr algn="ctr"/>
              <a:r>
                <a:rPr lang="ru-RU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двигатель</a:t>
              </a:r>
            </a:p>
            <a:p>
              <a:pPr algn="ctr"/>
              <a:r>
                <a:rPr lang="ru-RU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ного</a:t>
              </a:r>
              <a:endPara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 rot="14430927">
              <a:off x="6722033" y="4023379"/>
              <a:ext cx="1073458" cy="1992589"/>
            </a:xfrm>
            <a:prstGeom prst="ellipse">
              <a:avLst/>
            </a:prstGeom>
            <a:solidFill>
              <a:srgbClr val="FFFFFF">
                <a:alpha val="60000"/>
              </a:srgbClr>
            </a:solidFill>
            <a:ln w="38100" cmpd="sng">
              <a:solidFill>
                <a:srgbClr val="FFFFFF"/>
              </a:solidFill>
            </a:ln>
            <a:scene3d>
              <a:camera prst="orthographicFront"/>
              <a:lightRig rig="threePt" dir="t"/>
            </a:scene3d>
            <a:sp3d contourW="12700">
              <a:contourClr>
                <a:schemeClr val="accent3">
                  <a:lumMod val="20000"/>
                  <a:lumOff val="8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ru-RU" sz="2000" i="1" dirty="0" smtClean="0">
                  <a:solidFill>
                    <a:schemeClr val="tx1"/>
                  </a:solidFill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rPr>
                <a:t>пространства</a:t>
              </a:r>
              <a:endPara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 rot="20093564">
              <a:off x="8962708" y="4694166"/>
              <a:ext cx="961656" cy="1606799"/>
            </a:xfrm>
            <a:prstGeom prst="ellipse">
              <a:avLst/>
            </a:prstGeom>
            <a:solidFill>
              <a:srgbClr val="FFFFFF">
                <a:alpha val="76078"/>
              </a:srgbClr>
            </a:solidFill>
            <a:ln>
              <a:solidFill>
                <a:srgbClr val="FFFFFF"/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ru-RU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слухового</a:t>
              </a:r>
              <a:endPara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7772400" y="3704897"/>
              <a:ext cx="2050229" cy="1213886"/>
            </a:xfrm>
            <a:prstGeom prst="ellipse">
              <a:avLst/>
            </a:prstGeom>
            <a:solidFill>
              <a:srgbClr val="FFFFCC"/>
            </a:solidFill>
            <a:ln>
              <a:solidFill>
                <a:srgbClr val="FFFFFF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rPr>
                <a:t>процесс  восприятия </a:t>
              </a:r>
              <a:r>
                <a:rPr lang="ru-RU" sz="2000" dirty="0">
                  <a:solidFill>
                    <a:schemeClr val="tx1"/>
                  </a:solidFill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rPr>
                <a:t>размыт</a:t>
              </a:r>
            </a:p>
          </p:txBody>
        </p:sp>
      </p:grpSp>
      <p:pic>
        <p:nvPicPr>
          <p:cNvPr id="6146" name="Picture 2" descr="79319178_getImag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674" y="2813685"/>
            <a:ext cx="4575175" cy="36601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756743" y="725243"/>
            <a:ext cx="109780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 для  коррекционной работы </a:t>
            </a:r>
          </a:p>
          <a:p>
            <a:pPr algn="ctr"/>
            <a:r>
              <a:rPr lang="ru-RU" sz="32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 детьми с ОНР (</a:t>
            </a:r>
            <a:r>
              <a:rPr lang="ru-RU" sz="28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третий уровень речевого развития</a:t>
            </a:r>
            <a:r>
              <a:rPr lang="ru-RU" sz="32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Poor Richard" pitchFamily="18" charset="0"/>
              </a:rPr>
              <a:t> </a:t>
            </a:r>
            <a:endParaRPr lang="ru-RU" sz="3200" b="1" u="sng" dirty="0" smtClean="0"/>
          </a:p>
        </p:txBody>
      </p:sp>
      <p:sp>
        <p:nvSpPr>
          <p:cNvPr id="44" name="Прямоугольник 43"/>
          <p:cNvSpPr/>
          <p:nvPr/>
        </p:nvSpPr>
        <p:spPr>
          <a:xfrm>
            <a:off x="3788559" y="2389046"/>
            <a:ext cx="49144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u="sng" dirty="0" smtClean="0">
                <a:solidFill>
                  <a:schemeClr val="accent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 решать коррекционные задачи</a:t>
            </a:r>
            <a:endParaRPr lang="ru-RU" sz="2000" u="sng" dirty="0">
              <a:solidFill>
                <a:schemeClr val="accent2"/>
              </a:solidFill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1594354"/>
              </p:ext>
            </p:extLst>
          </p:nvPr>
        </p:nvGraphicFramePr>
        <p:xfrm>
          <a:off x="2047329" y="3152766"/>
          <a:ext cx="8128000" cy="3187787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{C4B1156A-380E-4F78-BDF5-A606A8083BF9}</a:tableStyleId>
              </a:tblPr>
              <a:tblGrid>
                <a:gridCol w="1657131"/>
                <a:gridCol w="2406869"/>
                <a:gridCol w="2032000"/>
                <a:gridCol w="2032000"/>
              </a:tblGrid>
              <a:tr h="75943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на развитие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слухового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 восприятия и звукового анализа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42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                 развитие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зрительного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 осязательного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 восприятия 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9FF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650008"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форм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9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пространственных отношений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B9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величин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B9FF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цветов</a:t>
                      </a:r>
                      <a:endParaRPr lang="ru-RU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9FFDC"/>
                    </a:solidFill>
                  </a:tcPr>
                </a:tc>
              </a:tr>
              <a:tr h="772509">
                <a:tc gridSpan="4">
                  <a:txBody>
                    <a:bodyPr/>
                    <a:lstStyle/>
                    <a:p>
                      <a:pPr algn="ctr"/>
                      <a:endParaRPr lang="ru-RU" sz="1800" b="0" i="1" dirty="0" smtClean="0">
                        <a:solidFill>
                          <a:schemeClr val="accent6"/>
                        </a:solidFill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+mj-lt"/>
                          <a:ea typeface="Times New Roman" pitchFamily="18" charset="0"/>
                          <a:cs typeface="Times New Roman" pitchFamily="18" charset="0"/>
                        </a:rPr>
                        <a:t>коммуникативные навыки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6275" y="629335"/>
            <a:ext cx="110585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Игры и упражнения, стимулирующие исследовательское </a:t>
            </a:r>
            <a:r>
              <a:rPr lang="ru-RU" sz="3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поведение  направленные на</a:t>
            </a:r>
            <a:endParaRPr lang="ru-RU" sz="32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851" y="1857375"/>
            <a:ext cx="11544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осприятия </a:t>
            </a:r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форм: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«Клад на дне морском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«Подарки под ёлкой»</a:t>
            </a:r>
          </a:p>
          <a:p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зрительного и осязательного восприятия пространственных отношений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понимание, называние, ориентирование, трансформация:</a:t>
            </a:r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«Морской бой», «Прочти карту, где клад спрятан», «Составь план своей комнаты», «Помоги Красной Шапочке пройти через опасный лес к дому бабушки», «Построй дом для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Лунтика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 чертежу», «Разведчики»</a:t>
            </a:r>
          </a:p>
          <a:p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развитие зрительного и осязательного восприятия величин: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различение, называние, классификация, трансформация, сравнение по величине, рядообразование по величине:</a:t>
            </a:r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«Коллекция листьев»</a:t>
            </a:r>
          </a:p>
          <a:p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развитие зрительного восприятия цветов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различение, называние цветов, классификация по цвету, рядообразование по интенсивности цвета: «Фокусы с цветной водой», «Составь букет цветов для Русалочки и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Огневушки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», «Заколдованная дорожка (радуга)»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1682194" y="792716"/>
            <a:ext cx="9405887" cy="5652681"/>
            <a:chOff x="-978304" y="9491"/>
            <a:chExt cx="11951104" cy="6451942"/>
          </a:xfrm>
        </p:grpSpPr>
        <p:sp>
          <p:nvSpPr>
            <p:cNvPr id="9" name="Прямоугольник 8"/>
            <p:cNvSpPr/>
            <p:nvPr/>
          </p:nvSpPr>
          <p:spPr>
            <a:xfrm rot="10800000" flipH="1" flipV="1">
              <a:off x="4400843" y="4099033"/>
              <a:ext cx="3209779" cy="1145871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ВНИМАНИЕ</a:t>
              </a:r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 rot="10800000" flipH="1" flipV="1">
              <a:off x="7632370" y="3026978"/>
              <a:ext cx="3340430" cy="1065427"/>
            </a:xfrm>
            <a:prstGeom prst="rect">
              <a:avLst/>
            </a:prstGeom>
            <a:solidFill>
              <a:srgbClr val="B9FFDC">
                <a:alpha val="74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smtClean="0"/>
                <a:t>      </a:t>
              </a:r>
              <a:r>
                <a:rPr lang="ru-RU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ВООБРАЖЕНИЕ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 rot="10800000" flipH="1" flipV="1">
              <a:off x="7610622" y="4114799"/>
              <a:ext cx="3338732" cy="115120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МЫШЛЕНИЕ</a:t>
              </a:r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 rot="10800000" flipH="1" flipV="1">
              <a:off x="4403188" y="5265679"/>
              <a:ext cx="6569612" cy="1195754"/>
            </a:xfrm>
            <a:prstGeom prst="rect">
              <a:avLst/>
            </a:prstGeom>
            <a:blipFill dpi="0" rotWithShape="1">
              <a:blip r:embed="rId2">
                <a:alphaModFix amt="33000"/>
              </a:blip>
              <a:srcRect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smtClean="0"/>
                <a:t> </a:t>
              </a:r>
            </a:p>
            <a:p>
              <a:pPr algn="ctr"/>
              <a:r>
                <a:rPr lang="ru-RU" b="1" dirty="0" smtClean="0"/>
                <a:t>         </a:t>
              </a:r>
              <a:r>
                <a:rPr lang="ru-RU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ВОСПРИЯТИЕ</a:t>
              </a:r>
            </a:p>
            <a:p>
              <a:endParaRPr lang="ru-RU" dirty="0" smtClean="0"/>
            </a:p>
          </p:txBody>
        </p:sp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-978304" y="9491"/>
              <a:ext cx="10758292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ru-RU" sz="3200" b="0" i="0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Заключение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24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 rot="10800000" flipH="1" flipV="1">
              <a:off x="4406477" y="3058509"/>
              <a:ext cx="3224033" cy="1056519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31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     ПАМЯТЬ</a:t>
              </a:r>
            </a:p>
          </p:txBody>
        </p:sp>
      </p:grpSp>
      <p:sp>
        <p:nvSpPr>
          <p:cNvPr id="8" name="Равнобедренный треугольник 7"/>
          <p:cNvSpPr/>
          <p:nvPr/>
        </p:nvSpPr>
        <p:spPr>
          <a:xfrm>
            <a:off x="5733555" y="2042556"/>
            <a:ext cx="5717892" cy="1421468"/>
          </a:xfrm>
          <a:prstGeom prst="triangle">
            <a:avLst>
              <a:gd name="adj" fmla="val 49401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bg1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ПОЗНОВАТЕЛЬНЫХ ПРОЦЕССОВ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3272" y="1628629"/>
            <a:ext cx="356815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«Прежде чем давать знания,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надо научить думать, воспринимать, наблюдать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-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В. Сухомлинский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4853" y="3624720"/>
            <a:ext cx="49029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Восприятие является фундаментом для мышления.  Формы познания – запоминание, мышление, воображение – строятся на основе образов восприятия.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13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6659" y="1860233"/>
            <a:ext cx="10958652" cy="4247317"/>
          </a:xfrm>
          <a:prstGeom prst="rect">
            <a:avLst/>
          </a:prstGeom>
          <a:solidFill>
            <a:schemeClr val="accent1">
              <a:lumMod val="20000"/>
              <a:lumOff val="80000"/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http://doshkolnik.ru/razvitie-rechi/10928-sensor.html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https://knowledge.allbest.ru/pedagogics/2c0b65635b3bc78b4d43b88521206d37_1.html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«Организация экспериментальной деятельности дошкольников» Методические рекомендации. Москва.АРКТИ2004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«Маленькие исследователи в детском саду». материал из опыта работы образовательных учреждений. И.Л.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Паршукова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Санкт-Петербург «Европейский дом». 2005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«Экспериментальная деятельность детей 4-6 лет». Из опыта работы. Автор-составитель Л.Н.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Менщикова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Волгоград. Издательство «Учитель» 2008.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«Экспериментальная деятельность детей среднего и старшего дошкольного возраста». Методическое пособие.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втор-составитель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Тугушева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Г.П., Чистякова А.Е.Санкт-Петербург. «Детство-Пресс» 2015.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«Развитие познавательных процессов у старших дошкольников через экспер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ментальную деятельность». Н.В.Исакова. Санкт-Петербург. «Детство-Пресс» 2015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https://www.ronl.ru/kursovyye-raboty/psikhologiya/263361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Курсовая работа: Сенсорное развитие детей с нарушением речи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Картинки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художника Дональда 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Золана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сайте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http://art-dot.ru/zolan/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9501" y="653143"/>
            <a:ext cx="108595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32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источников</a:t>
            </a:r>
            <a:endParaRPr lang="ru-RU" sz="32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48062" y="1897460"/>
            <a:ext cx="10152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Период дошкольного детства является периодом </a:t>
            </a:r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интенсивного сенсорного развития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ребёнка через поисковую деятельность.</a:t>
            </a:r>
          </a:p>
          <a:p>
            <a:pPr algn="ctr"/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71700" y="940522"/>
            <a:ext cx="1905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sz="32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66850" y="295343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восприятия предметов и явлений окружающего мира начинается познание.</a:t>
            </a:r>
          </a:p>
          <a:p>
            <a:endParaRPr lang="ru-RU" sz="2400" dirty="0"/>
          </a:p>
        </p:txBody>
      </p:sp>
      <p:pic>
        <p:nvPicPr>
          <p:cNvPr id="1028" name="Picture 4" descr="79319225_getImage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7451" y="3228975"/>
            <a:ext cx="4229099" cy="31718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73987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1045029" y="1056904"/>
            <a:ext cx="10514166" cy="5681404"/>
            <a:chOff x="1780733" y="752174"/>
            <a:chExt cx="9822688" cy="5803704"/>
          </a:xfrm>
        </p:grpSpPr>
        <p:sp>
          <p:nvSpPr>
            <p:cNvPr id="24" name="Овал 23"/>
            <p:cNvSpPr/>
            <p:nvPr/>
          </p:nvSpPr>
          <p:spPr>
            <a:xfrm rot="8951936">
              <a:off x="3943823" y="1352638"/>
              <a:ext cx="1368709" cy="1849656"/>
            </a:xfrm>
            <a:prstGeom prst="ellipse">
              <a:avLst/>
            </a:prstGeom>
            <a:gradFill>
              <a:gsLst>
                <a:gs pos="95000">
                  <a:srgbClr val="FFFFFF">
                    <a:alpha val="0"/>
                  </a:srgb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</a:gradFill>
            <a:ln>
              <a:solidFill>
                <a:schemeClr val="bg1"/>
              </a:solidFill>
            </a:ln>
            <a:effectLst>
              <a:outerShdw blurRad="76200" dist="2540000" dir="21540000" sx="1000" sy="1000" algn="ctr" rotWithShape="0">
                <a:schemeClr val="bg1">
                  <a:alpha val="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ru-RU" sz="2000" i="1" dirty="0" smtClean="0">
                  <a:solidFill>
                    <a:schemeClr val="tx1"/>
                  </a:solidFill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rPr>
                <a:t>величины</a:t>
              </a:r>
              <a:endPara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Овал 40"/>
            <p:cNvSpPr/>
            <p:nvPr/>
          </p:nvSpPr>
          <p:spPr>
            <a:xfrm rot="20767785">
              <a:off x="5163172" y="4510770"/>
              <a:ext cx="1158708" cy="1933804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  <a:tint val="66000"/>
                    <a:satMod val="160000"/>
                  </a:schemeClr>
                </a:gs>
                <a:gs pos="33000">
                  <a:schemeClr val="tx2">
                    <a:lumMod val="40000"/>
                    <a:lumOff val="60000"/>
                    <a:tint val="44500"/>
                    <a:satMod val="160000"/>
                    <a:alpha val="37000"/>
                  </a:schemeClr>
                </a:gs>
                <a:gs pos="100000">
                  <a:schemeClr val="tx2">
                    <a:lumMod val="40000"/>
                    <a:lumOff val="60000"/>
                    <a:tint val="23500"/>
                    <a:satMod val="160000"/>
                  </a:schemeClr>
                </a:gs>
              </a:gsLst>
              <a:lin ang="9000000" scaled="0"/>
              <a:tileRect/>
            </a:gradFill>
            <a:ln>
              <a:solidFill>
                <a:schemeClr val="bg1"/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ru-RU" i="1" dirty="0" smtClean="0">
                  <a:solidFill>
                    <a:schemeClr val="tx1"/>
                  </a:solidFill>
                </a:rPr>
                <a:t>вкуса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883015" y="752174"/>
              <a:ext cx="184730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ru-RU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1780733" y="1661982"/>
              <a:ext cx="9822688" cy="4893896"/>
              <a:chOff x="992588" y="858734"/>
              <a:chExt cx="9837096" cy="5746739"/>
            </a:xfrm>
          </p:grpSpPr>
          <p:grpSp>
            <p:nvGrpSpPr>
              <p:cNvPr id="14" name="Группа 13"/>
              <p:cNvGrpSpPr/>
              <p:nvPr/>
            </p:nvGrpSpPr>
            <p:grpSpPr>
              <a:xfrm>
                <a:off x="992588" y="1304746"/>
                <a:ext cx="6774099" cy="5300727"/>
                <a:chOff x="2789856" y="1195126"/>
                <a:chExt cx="6774099" cy="5300727"/>
              </a:xfrm>
            </p:grpSpPr>
            <p:sp>
              <p:nvSpPr>
                <p:cNvPr id="40" name="Овал 39"/>
                <p:cNvSpPr/>
                <p:nvPr/>
              </p:nvSpPr>
              <p:spPr>
                <a:xfrm rot="18012436">
                  <a:off x="3907985" y="863437"/>
                  <a:ext cx="1425129" cy="208850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2">
                        <a:lumMod val="40000"/>
                        <a:lumOff val="60000"/>
                        <a:tint val="66000"/>
                        <a:satMod val="160000"/>
                      </a:schemeClr>
                    </a:gs>
                    <a:gs pos="33000">
                      <a:schemeClr val="tx2">
                        <a:lumMod val="40000"/>
                        <a:lumOff val="60000"/>
                        <a:tint val="44500"/>
                        <a:satMod val="160000"/>
                        <a:alpha val="37000"/>
                      </a:schemeClr>
                    </a:gs>
                    <a:gs pos="100000">
                      <a:schemeClr val="tx2">
                        <a:lumMod val="40000"/>
                        <a:lumOff val="60000"/>
                        <a:tint val="23500"/>
                        <a:satMod val="160000"/>
                      </a:schemeClr>
                    </a:gs>
                  </a:gsLst>
                  <a:lin ang="9000000" scaled="0"/>
                  <a:tileRect/>
                </a:gradFill>
                <a:ln>
                  <a:solidFill>
                    <a:schemeClr val="bg1"/>
                  </a:solidFill>
                </a:ln>
                <a:effectLst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r>
                    <a:rPr lang="ru-RU" sz="2000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звуков</a:t>
                  </a:r>
                  <a:endParaRPr lang="ru-RU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Овал 35"/>
                <p:cNvSpPr/>
                <p:nvPr/>
              </p:nvSpPr>
              <p:spPr>
                <a:xfrm rot="14735273">
                  <a:off x="3666750" y="3168736"/>
                  <a:ext cx="1522925" cy="249447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tint val="83000"/>
                        <a:satMod val="100000"/>
                        <a:lumMod val="100000"/>
                        <a:alpha val="0"/>
                      </a:schemeClr>
                    </a:gs>
                    <a:gs pos="96000">
                      <a:schemeClr val="accent1">
                        <a:tint val="61000"/>
                        <a:satMod val="150000"/>
                        <a:lumMod val="100000"/>
                        <a:alpha val="52000"/>
                      </a:schemeClr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  <a:ln w="76200" cmpd="sng">
                  <a:solidFill>
                    <a:schemeClr val="bg1">
                      <a:alpha val="6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contourClr>
                    <a:schemeClr val="accent3">
                      <a:lumMod val="20000"/>
                      <a:lumOff val="80000"/>
                    </a:schemeClr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r>
                    <a:rPr lang="ru-RU" sz="2000" i="1" dirty="0" smtClean="0">
                      <a:solidFill>
                        <a:schemeClr val="tx1"/>
                      </a:solidFill>
                      <a:latin typeface="Times New Roman" pitchFamily="18" charset="0"/>
                      <a:ea typeface="Times New Roman" panose="02020603050405020304" pitchFamily="18" charset="0"/>
                      <a:cs typeface="Times New Roman" pitchFamily="18" charset="0"/>
                    </a:rPr>
                    <a:t>пространства</a:t>
                  </a:r>
                  <a:endParaRPr lang="ru-RU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" name="Овал 2"/>
                <p:cNvSpPr/>
                <p:nvPr/>
              </p:nvSpPr>
              <p:spPr>
                <a:xfrm>
                  <a:off x="4944944" y="2146007"/>
                  <a:ext cx="2584435" cy="2141737"/>
                </a:xfrm>
                <a:prstGeom prst="ellipse">
                  <a:avLst/>
                </a:prstGeom>
                <a:solidFill>
                  <a:srgbClr val="FEF4E6"/>
                </a:solidFill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000" dirty="0" smtClean="0">
                      <a:solidFill>
                        <a:schemeClr val="tx1"/>
                      </a:solidFill>
                      <a:latin typeface="Times New Roman" pitchFamily="18" charset="0"/>
                      <a:ea typeface="Times New Roman" panose="02020603050405020304" pitchFamily="18" charset="0"/>
                      <a:cs typeface="Times New Roman" pitchFamily="18" charset="0"/>
                    </a:rPr>
                    <a:t> это процесс формирования восприятия</a:t>
                  </a:r>
                  <a:endParaRPr lang="ru-RU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Овал 17"/>
                <p:cNvSpPr/>
                <p:nvPr/>
              </p:nvSpPr>
              <p:spPr>
                <a:xfrm rot="2784972">
                  <a:off x="7259743" y="969214"/>
                  <a:ext cx="1351340" cy="208909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tint val="83000"/>
                        <a:satMod val="100000"/>
                        <a:lumMod val="100000"/>
                        <a:alpha val="0"/>
                      </a:schemeClr>
                    </a:gs>
                    <a:gs pos="100000">
                      <a:schemeClr val="accent1">
                        <a:tint val="61000"/>
                        <a:satMod val="150000"/>
                        <a:lumMod val="10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vert270" rtlCol="0" anchor="ctr"/>
                <a:lstStyle/>
                <a:p>
                  <a:pPr algn="ctr"/>
                  <a:r>
                    <a:rPr lang="ru-RU" sz="2000" i="1" dirty="0" smtClean="0">
                      <a:solidFill>
                        <a:schemeClr val="tx1"/>
                      </a:solidFill>
                      <a:latin typeface="Times New Roman" pitchFamily="18" charset="0"/>
                      <a:ea typeface="Times New Roman" panose="02020603050405020304" pitchFamily="18" charset="0"/>
                      <a:cs typeface="Times New Roman" pitchFamily="18" charset="0"/>
                    </a:rPr>
                    <a:t>формы</a:t>
                  </a:r>
                  <a:endParaRPr lang="ru-RU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" name="Овал 18"/>
                <p:cNvSpPr/>
                <p:nvPr/>
              </p:nvSpPr>
              <p:spPr>
                <a:xfrm rot="16200000">
                  <a:off x="7757015" y="2218821"/>
                  <a:ext cx="1414596" cy="219928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2">
                        <a:lumMod val="40000"/>
                        <a:lumOff val="60000"/>
                        <a:tint val="66000"/>
                        <a:satMod val="160000"/>
                      </a:schemeClr>
                    </a:gs>
                    <a:gs pos="33000">
                      <a:schemeClr val="tx2">
                        <a:lumMod val="40000"/>
                        <a:lumOff val="60000"/>
                        <a:tint val="44500"/>
                        <a:satMod val="160000"/>
                        <a:alpha val="37000"/>
                      </a:schemeClr>
                    </a:gs>
                    <a:gs pos="100000">
                      <a:schemeClr val="tx2">
                        <a:lumMod val="40000"/>
                        <a:lumOff val="60000"/>
                        <a:tint val="23500"/>
                        <a:satMod val="160000"/>
                      </a:schemeClr>
                    </a:gs>
                  </a:gsLst>
                  <a:lin ang="9000000" scaled="0"/>
                  <a:tileRect/>
                </a:gradFill>
                <a:ln>
                  <a:solidFill>
                    <a:schemeClr val="bg1"/>
                  </a:solidFill>
                </a:ln>
                <a:effectLst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r>
                    <a:rPr lang="ru-RU" i="1" dirty="0" smtClean="0">
                      <a:solidFill>
                        <a:schemeClr val="tx1"/>
                      </a:solidFill>
                      <a:latin typeface="Times New Roman" pitchFamily="18" charset="0"/>
                      <a:ea typeface="Times New Roman" panose="02020603050405020304" pitchFamily="18" charset="0"/>
                      <a:cs typeface="Times New Roman" pitchFamily="18" charset="0"/>
                    </a:rPr>
                    <a:t>особых свойств предметов</a:t>
                  </a:r>
                  <a:endParaRPr lang="ru-RU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7" name="Овал 36"/>
                <p:cNvSpPr/>
                <p:nvPr/>
              </p:nvSpPr>
              <p:spPr>
                <a:xfrm rot="16029320">
                  <a:off x="3171281" y="1908068"/>
                  <a:ext cx="1539670" cy="230251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tint val="83000"/>
                        <a:satMod val="100000"/>
                        <a:lumMod val="100000"/>
                        <a:alpha val="0"/>
                      </a:schemeClr>
                    </a:gs>
                    <a:gs pos="100000">
                      <a:schemeClr val="accent1">
                        <a:tint val="61000"/>
                        <a:satMod val="150000"/>
                        <a:lumMod val="10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vert" rtlCol="0" anchor="ctr"/>
                <a:lstStyle/>
                <a:p>
                  <a:pPr algn="ctr"/>
                  <a:r>
                    <a:rPr lang="ru-RU" i="1" dirty="0" smtClean="0">
                      <a:solidFill>
                        <a:schemeClr val="tx1"/>
                      </a:solidFill>
                      <a:latin typeface="Times New Roman" pitchFamily="18" charset="0"/>
                      <a:ea typeface="Times New Roman" panose="02020603050405020304" pitchFamily="18" charset="0"/>
                      <a:cs typeface="Times New Roman" pitchFamily="18" charset="0"/>
                    </a:rPr>
                    <a:t>движений тела</a:t>
                  </a:r>
                  <a:endParaRPr lang="ru-RU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8" name="Овал 37"/>
                <p:cNvSpPr/>
                <p:nvPr/>
              </p:nvSpPr>
              <p:spPr>
                <a:xfrm rot="7242584">
                  <a:off x="7141785" y="3472191"/>
                  <a:ext cx="1388348" cy="2038527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tint val="83000"/>
                        <a:satMod val="100000"/>
                        <a:lumMod val="100000"/>
                        <a:alpha val="0"/>
                      </a:schemeClr>
                    </a:gs>
                    <a:gs pos="100000">
                      <a:schemeClr val="accent1">
                        <a:tint val="61000"/>
                        <a:satMod val="150000"/>
                        <a:lumMod val="10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vert270" rtlCol="0" anchor="ctr"/>
                <a:lstStyle/>
                <a:p>
                  <a:pPr algn="ctr"/>
                  <a:r>
                    <a:rPr lang="ru-RU" sz="2000" i="1" dirty="0" smtClean="0">
                      <a:solidFill>
                        <a:schemeClr val="tx1"/>
                      </a:solidFill>
                      <a:latin typeface="Times New Roman" pitchFamily="18" charset="0"/>
                      <a:ea typeface="Times New Roman" panose="02020603050405020304" pitchFamily="18" charset="0"/>
                      <a:cs typeface="Times New Roman" pitchFamily="18" charset="0"/>
                    </a:rPr>
                    <a:t>явлений природы</a:t>
                  </a:r>
                  <a:endParaRPr lang="ru-RU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9" name="Овал 38"/>
                <p:cNvSpPr/>
                <p:nvPr/>
              </p:nvSpPr>
              <p:spPr>
                <a:xfrm rot="12089721">
                  <a:off x="4853739" y="4104345"/>
                  <a:ext cx="1219705" cy="239150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tint val="83000"/>
                        <a:satMod val="100000"/>
                        <a:lumMod val="100000"/>
                        <a:alpha val="0"/>
                      </a:schemeClr>
                    </a:gs>
                    <a:gs pos="100000">
                      <a:schemeClr val="accent1">
                        <a:tint val="61000"/>
                        <a:satMod val="150000"/>
                        <a:lumMod val="10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vert" rtlCol="0" anchor="ctr"/>
                <a:lstStyle/>
                <a:p>
                  <a:pPr algn="ctr"/>
                  <a:r>
                    <a:rPr lang="ru-RU" sz="2000" i="1" dirty="0" smtClean="0">
                      <a:solidFill>
                        <a:schemeClr val="tx1"/>
                      </a:solidFill>
                      <a:latin typeface="Times New Roman" pitchFamily="18" charset="0"/>
                      <a:ea typeface="Times New Roman" panose="02020603050405020304" pitchFamily="18" charset="0"/>
                      <a:cs typeface="Times New Roman" pitchFamily="18" charset="0"/>
                    </a:rPr>
                    <a:t> цвета</a:t>
                  </a:r>
                  <a:endParaRPr lang="ru-RU" sz="2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3" name="Прямоугольник 12"/>
              <p:cNvSpPr/>
              <p:nvPr/>
            </p:nvSpPr>
            <p:spPr>
              <a:xfrm>
                <a:off x="8496134" y="858734"/>
                <a:ext cx="2333550" cy="44453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Восприятие целостных предметов  осуществляется благодаря комплексному объединению информации от всех видов восприятия</a:t>
                </a:r>
                <a:r>
                  <a:rPr lang="ru-RU" dirty="0" smtClean="0">
                    <a:solidFill>
                      <a:srgbClr val="0070C0"/>
                    </a:solidFill>
                  </a:rPr>
                  <a:t>.</a:t>
                </a:r>
                <a:endParaRPr lang="ru-RU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5" name="Овал 14"/>
            <p:cNvSpPr/>
            <p:nvPr/>
          </p:nvSpPr>
          <p:spPr>
            <a:xfrm rot="1549750">
              <a:off x="5298321" y="1357347"/>
              <a:ext cx="1233746" cy="174235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83000"/>
                    <a:satMod val="100000"/>
                    <a:lumMod val="100000"/>
                    <a:alpha val="0"/>
                  </a:schemeClr>
                </a:gs>
                <a:gs pos="96000">
                  <a:schemeClr val="accent1">
                    <a:tint val="61000"/>
                    <a:satMod val="150000"/>
                    <a:lumMod val="100000"/>
                    <a:alpha val="5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ln w="63500" cmpd="sng">
              <a:solidFill>
                <a:schemeClr val="bg1">
                  <a:alpha val="6000"/>
                </a:schemeClr>
              </a:solidFill>
            </a:ln>
            <a:scene3d>
              <a:camera prst="orthographicFront"/>
              <a:lightRig rig="threePt" dir="t"/>
            </a:scene3d>
            <a:sp3d contourW="12700">
              <a:contourClr>
                <a:schemeClr val="accent3">
                  <a:lumMod val="20000"/>
                  <a:lumOff val="8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ru-RU" sz="2000" i="1" dirty="0" smtClean="0">
                  <a:solidFill>
                    <a:schemeClr val="tx1"/>
                  </a:solidFill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rPr>
                <a:t>времени</a:t>
              </a:r>
              <a:endPara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863361" y="848124"/>
            <a:ext cx="51461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Сенсорное развитие детей </a:t>
            </a:r>
          </a:p>
        </p:txBody>
      </p:sp>
    </p:spTree>
    <p:extLst>
      <p:ext uri="{BB962C8B-B14F-4D97-AF65-F5344CB8AC3E}">
        <p14:creationId xmlns:p14="http://schemas.microsoft.com/office/powerpoint/2010/main" xmlns="" val="128636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5073" y="795555"/>
            <a:ext cx="112015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Задачи сенсорного воспитания детей дошкольного возраста</a:t>
            </a:r>
            <a:endParaRPr lang="ru-RU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611568" y="2775756"/>
            <a:ext cx="8828684" cy="2817038"/>
            <a:chOff x="804046" y="1623849"/>
            <a:chExt cx="8828684" cy="272995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804046" y="1639614"/>
              <a:ext cx="2956315" cy="266437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1221970" y="2390451"/>
              <a:ext cx="2254469" cy="70788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ru-RU" sz="2000" i="1" dirty="0" smtClean="0">
                  <a:latin typeface="Times New Roman" pitchFamily="18" charset="0"/>
                  <a:cs typeface="Times New Roman" pitchFamily="18" charset="0"/>
                </a:rPr>
                <a:t>обследовательских действий;</a:t>
              </a:r>
            </a:p>
          </p:txBody>
        </p:sp>
        <p:sp>
          <p:nvSpPr>
            <p:cNvPr id="32" name="Хорда 31"/>
            <p:cNvSpPr/>
            <p:nvPr/>
          </p:nvSpPr>
          <p:spPr>
            <a:xfrm>
              <a:off x="3119749" y="2602566"/>
              <a:ext cx="1115258" cy="991542"/>
            </a:xfrm>
            <a:prstGeom prst="chord">
              <a:avLst>
                <a:gd name="adj1" fmla="val 4733681"/>
                <a:gd name="adj2" fmla="val 16647030"/>
              </a:avLst>
            </a:prstGeom>
            <a:gradFill flip="none" rotWithShape="1">
              <a:gsLst>
                <a:gs pos="0">
                  <a:schemeClr val="bg1">
                    <a:alpha val="3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3168870" y="1623849"/>
              <a:ext cx="3451901" cy="2695904"/>
              <a:chOff x="3999186" y="1131966"/>
              <a:chExt cx="1554236" cy="1213943"/>
            </a:xfrm>
            <a:solidFill>
              <a:srgbClr val="FFCCFF"/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4339477" y="1131966"/>
                <a:ext cx="1213945" cy="1213943"/>
              </a:xfrm>
              <a:prstGeom prst="rect">
                <a:avLst/>
              </a:prstGeom>
              <a:solidFill>
                <a:srgbClr val="FFCC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Блок-схема: узел 18"/>
              <p:cNvSpPr/>
              <p:nvPr/>
            </p:nvSpPr>
            <p:spPr>
              <a:xfrm>
                <a:off x="3999186" y="1555530"/>
                <a:ext cx="457200" cy="457200"/>
              </a:xfrm>
              <a:prstGeom prst="flowChartConnector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9" name="Прямоугольник 28"/>
            <p:cNvSpPr/>
            <p:nvPr/>
          </p:nvSpPr>
          <p:spPr>
            <a:xfrm>
              <a:off x="4520699" y="2082674"/>
              <a:ext cx="1377108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i="1" dirty="0" smtClean="0">
                  <a:latin typeface="Times New Roman" pitchFamily="18" charset="0"/>
                  <a:cs typeface="Times New Roman" pitchFamily="18" charset="0"/>
                </a:rPr>
                <a:t>системы</a:t>
              </a:r>
            </a:p>
            <a:p>
              <a:r>
                <a:rPr lang="ru-RU" sz="2000" i="1" dirty="0" smtClean="0">
                  <a:latin typeface="Times New Roman" pitchFamily="18" charset="0"/>
                  <a:cs typeface="Times New Roman" pitchFamily="18" charset="0"/>
                </a:rPr>
                <a:t> сенсорных</a:t>
              </a:r>
            </a:p>
            <a:p>
              <a:r>
                <a:rPr lang="ru-RU" sz="2000" i="1" dirty="0" smtClean="0">
                  <a:latin typeface="Times New Roman" pitchFamily="18" charset="0"/>
                  <a:cs typeface="Times New Roman" pitchFamily="18" charset="0"/>
                </a:rPr>
                <a:t> эталонов;</a:t>
              </a:r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6132786" y="1639617"/>
              <a:ext cx="3499944" cy="2714191"/>
              <a:chOff x="6101255" y="1783561"/>
              <a:chExt cx="3499944" cy="2272701"/>
            </a:xfr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25" name="Блок-схема: узел 24"/>
              <p:cNvSpPr/>
              <p:nvPr/>
            </p:nvSpPr>
            <p:spPr>
              <a:xfrm>
                <a:off x="6101255" y="2538676"/>
                <a:ext cx="1049677" cy="869240"/>
              </a:xfrm>
              <a:prstGeom prst="flowChartConnector">
                <a:avLst/>
              </a:prstGeom>
              <a:solidFill>
                <a:srgbClr val="C7E6F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6731876" y="1783561"/>
                <a:ext cx="2869323" cy="2272701"/>
              </a:xfrm>
              <a:prstGeom prst="rect">
                <a:avLst/>
              </a:prstGeom>
              <a:solidFill>
                <a:srgbClr val="C7E6F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pPr algn="ctr"/>
                <a:endParaRPr lang="ru-RU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  <a:t>умения применять систему перцептивных действий и сенсорных эталонов в практической и познавательной деятельности.</a:t>
                </a:r>
              </a:p>
              <a:p>
                <a:endParaRPr lang="ru-RU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430310" y="1988840"/>
            <a:ext cx="384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ребёнка</a:t>
            </a:r>
            <a:endParaRPr lang="ru-RU" sz="2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5215" y="788276"/>
            <a:ext cx="110432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Детское экспериментирование, как метод исследования окружающего </a:t>
            </a:r>
            <a:r>
              <a:rPr lang="ru-RU" sz="32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мира </a:t>
            </a:r>
          </a:p>
          <a:p>
            <a:pPr algn="ctr"/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Достоинство экспериментирования             </a:t>
            </a:r>
            <a:r>
              <a:rPr lang="ru-RU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реальные представления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различных сторонах изучаемого объекта.</a:t>
            </a:r>
            <a:r>
              <a:rPr lang="ru-RU" sz="2400" dirty="0" smtClean="0"/>
              <a:t> </a:t>
            </a:r>
          </a:p>
          <a:p>
            <a:pPr algn="ctr"/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49067" y="2252548"/>
            <a:ext cx="5671333" cy="3227173"/>
            <a:chOff x="649067" y="2252548"/>
            <a:chExt cx="5671333" cy="3227173"/>
          </a:xfrm>
        </p:grpSpPr>
        <p:sp>
          <p:nvSpPr>
            <p:cNvPr id="9" name="Вертикальный свиток 8"/>
            <p:cNvSpPr/>
            <p:nvPr/>
          </p:nvSpPr>
          <p:spPr>
            <a:xfrm>
              <a:off x="649067" y="2988358"/>
              <a:ext cx="4298986" cy="2491363"/>
            </a:xfrm>
            <a:prstGeom prst="verticalScroll">
              <a:avLst>
                <a:gd name="adj" fmla="val 18179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8100">
              <a:solidFill>
                <a:schemeClr val="bg1">
                  <a:lumMod val="75000"/>
                </a:schemeClr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  <a:reflection blurRad="6350" stA="52000" endA="300" endPos="35000" dir="5400000" sy="-100000" algn="bl" rotWithShape="0"/>
            </a:effectLst>
            <a:scene3d>
              <a:camera prst="perspectiveHeroicExtremeRightFacing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Китайская пословица гласит: «Расскажи - и я забуду,</a:t>
              </a:r>
            </a:p>
            <a:p>
              <a:pPr algn="ctr"/>
              <a:r>
                <a:rPr lang="ru-RU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покажи - и я  запомню, </a:t>
              </a:r>
            </a:p>
            <a:p>
              <a:pPr algn="ctr"/>
              <a:r>
                <a:rPr lang="ru-RU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дай попробовать – и я пойму».</a:t>
              </a:r>
              <a:br>
                <a:rPr lang="ru-RU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</a:br>
              <a:endPara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5722002" y="2252548"/>
              <a:ext cx="598398" cy="25900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162550" y="3629025"/>
            <a:ext cx="6715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Мир открывается ребёнку через опыт его личных ощущений.</a:t>
            </a: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Знания, добытые самостоятельно, всегда являются осознанными и более прочными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4764" y="897511"/>
            <a:ext cx="11240812" cy="1077218"/>
          </a:xfrm>
          <a:prstGeom prst="rect">
            <a:avLst/>
          </a:prstGeom>
          <a:solidFill>
            <a:srgbClr val="C7E6F1">
              <a:alpha val="0"/>
            </a:srgb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 smtClean="0">
                <a:solidFill>
                  <a:srgbClr val="0070C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Содержание исследований предполагает формирование следующих представлений.</a:t>
            </a:r>
            <a:endParaRPr lang="ru-RU" sz="3200" b="1" dirty="0">
              <a:solidFill>
                <a:srgbClr val="0070C0"/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8810" y="1687354"/>
            <a:ext cx="103327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000" i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000" i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000" i="1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2538248" y="2422635"/>
            <a:ext cx="7756636" cy="3679776"/>
            <a:chOff x="2538248" y="2422635"/>
            <a:chExt cx="7756636" cy="3679776"/>
          </a:xfrm>
        </p:grpSpPr>
        <p:sp>
          <p:nvSpPr>
            <p:cNvPr id="12" name="Стрелка вправо с вырезом 11"/>
            <p:cNvSpPr/>
            <p:nvPr/>
          </p:nvSpPr>
          <p:spPr>
            <a:xfrm>
              <a:off x="3284482" y="5738649"/>
              <a:ext cx="4172607" cy="363762"/>
            </a:xfrm>
            <a:prstGeom prst="notch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ru-RU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ru-RU" i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О мире животных и растений</a:t>
              </a:r>
              <a:endPara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ru-RU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ru-RU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Стрелка вправо с вырезом 6"/>
            <p:cNvSpPr/>
            <p:nvPr/>
          </p:nvSpPr>
          <p:spPr>
            <a:xfrm>
              <a:off x="7231116" y="5265682"/>
              <a:ext cx="2259725" cy="463612"/>
            </a:xfrm>
            <a:prstGeom prst="notch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ru-RU" i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О материалах</a:t>
              </a:r>
            </a:p>
          </p:txBody>
        </p:sp>
        <p:sp>
          <p:nvSpPr>
            <p:cNvPr id="9" name="Стрелка вправо с вырезом 8"/>
            <p:cNvSpPr/>
            <p:nvPr/>
          </p:nvSpPr>
          <p:spPr>
            <a:xfrm>
              <a:off x="6857998" y="4540468"/>
              <a:ext cx="3121573" cy="484632"/>
            </a:xfrm>
            <a:prstGeom prst="notch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ru-RU" i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О приготовлении пищи</a:t>
              </a:r>
              <a:endPara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Стрелка вправо с вырезом 7"/>
            <p:cNvSpPr/>
            <p:nvPr/>
          </p:nvSpPr>
          <p:spPr>
            <a:xfrm>
              <a:off x="2695902" y="3915103"/>
              <a:ext cx="2680139" cy="484632"/>
            </a:xfrm>
            <a:prstGeom prst="notch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О предметном мире</a:t>
              </a:r>
              <a:endParaRPr lang="ru-RU" dirty="0"/>
            </a:p>
          </p:txBody>
        </p:sp>
        <p:sp>
          <p:nvSpPr>
            <p:cNvPr id="5" name="Стрелка вправо с вырезом 4"/>
            <p:cNvSpPr/>
            <p:nvPr/>
          </p:nvSpPr>
          <p:spPr>
            <a:xfrm>
              <a:off x="2538248" y="4713888"/>
              <a:ext cx="3626069" cy="484632"/>
            </a:xfrm>
            <a:prstGeom prst="notch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О геометрических эталонах</a:t>
              </a:r>
              <a:endParaRPr lang="ru-RU" dirty="0"/>
            </a:p>
          </p:txBody>
        </p:sp>
        <p:sp>
          <p:nvSpPr>
            <p:cNvPr id="10" name="Стрелка вправо с вырезом 9"/>
            <p:cNvSpPr/>
            <p:nvPr/>
          </p:nvSpPr>
          <p:spPr>
            <a:xfrm>
              <a:off x="3447392" y="3210911"/>
              <a:ext cx="4120055" cy="484632"/>
            </a:xfrm>
            <a:prstGeom prst="notch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О человеке: мои помощники </a:t>
              </a:r>
              <a:endParaRPr lang="ru-RU" dirty="0"/>
            </a:p>
          </p:txBody>
        </p:sp>
        <p:sp>
          <p:nvSpPr>
            <p:cNvPr id="13" name="Стрелка вправо с вырезом 12"/>
            <p:cNvSpPr/>
            <p:nvPr/>
          </p:nvSpPr>
          <p:spPr>
            <a:xfrm>
              <a:off x="5675586" y="3815254"/>
              <a:ext cx="4619298" cy="484632"/>
            </a:xfrm>
            <a:prstGeom prst="notch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объекты живой и не живой природы- </a:t>
              </a:r>
              <a:endParaRPr lang="ru-RU" dirty="0"/>
            </a:p>
          </p:txBody>
        </p:sp>
        <p:sp>
          <p:nvSpPr>
            <p:cNvPr id="14" name="Стрелка вправо с вырезом 13"/>
            <p:cNvSpPr/>
            <p:nvPr/>
          </p:nvSpPr>
          <p:spPr>
            <a:xfrm>
              <a:off x="5990896" y="2422635"/>
              <a:ext cx="3026980" cy="484632"/>
            </a:xfrm>
            <a:prstGeom prst="notchedRightArrow">
              <a:avLst>
                <a:gd name="adj1" fmla="val 100000"/>
                <a:gd name="adj2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О природных явлениях</a:t>
              </a:r>
              <a:endParaRPr lang="ru-RU" dirty="0"/>
            </a:p>
          </p:txBody>
        </p:sp>
      </p:grpSp>
      <p:pic>
        <p:nvPicPr>
          <p:cNvPr id="1027" name="Picture 3" descr="C:\Users\Acer\AppData\Local\Microsoft\Windows\INetCache\IE\UZKQ57D1\magnifying-307875_960_720[1].png"/>
          <p:cNvPicPr>
            <a:picLocks noChangeAspect="1" noChangeArrowheads="1"/>
          </p:cNvPicPr>
          <p:nvPr/>
        </p:nvPicPr>
        <p:blipFill>
          <a:blip r:embed="rId2"/>
          <a:srcRect r="33881" b="32035"/>
          <a:stretch>
            <a:fillRect/>
          </a:stretch>
        </p:blipFill>
        <p:spPr bwMode="auto">
          <a:xfrm rot="21205360">
            <a:off x="1808598" y="2163296"/>
            <a:ext cx="9548544" cy="51902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312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772689801"/>
              </p:ext>
            </p:extLst>
          </p:nvPr>
        </p:nvGraphicFramePr>
        <p:xfrm>
          <a:off x="2517367" y="1221620"/>
          <a:ext cx="5823406" cy="5754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25214" y="867103"/>
            <a:ext cx="10962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Умственные способности человека  </a:t>
            </a:r>
            <a:endParaRPr lang="ru-RU" sz="32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740743" y="2801141"/>
            <a:ext cx="5633911" cy="3862555"/>
            <a:chOff x="6053959" y="2159875"/>
            <a:chExt cx="5633911" cy="3862555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6053959" y="3657601"/>
              <a:ext cx="5281448" cy="4256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7133896" y="3697014"/>
              <a:ext cx="3862555" cy="788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437585" y="2680138"/>
              <a:ext cx="28377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функциональная сторона способностей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695793" y="2648606"/>
              <a:ext cx="19920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операционная сторона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53504" y="4146330"/>
              <a:ext cx="26959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умственные действия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9216802" y="4363686"/>
              <a:ext cx="2197432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мотивационная сторона</a:t>
              </a:r>
              <a:endParaRPr lang="ru-RU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433778486_2.gif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rcRect l="9349" r="8514" b="3548"/>
          <a:stretch>
            <a:fillRect/>
          </a:stretch>
        </p:blipFill>
        <p:spPr>
          <a:xfrm>
            <a:off x="4365147" y="1445536"/>
            <a:ext cx="5628290" cy="5171090"/>
          </a:xfrm>
          <a:prstGeom prst="trapezoid">
            <a:avLst>
              <a:gd name="adj" fmla="val 26143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368954" y="753010"/>
            <a:ext cx="110673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u="sng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проведения </a:t>
            </a:r>
            <a:r>
              <a:rPr lang="ru-RU" sz="3200" b="1" u="sng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игры-экспериментирования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5029199" y="2680136"/>
            <a:ext cx="4248969" cy="3599004"/>
            <a:chOff x="3894082" y="1834063"/>
            <a:chExt cx="4248969" cy="4394468"/>
          </a:xfrm>
        </p:grpSpPr>
        <p:sp>
          <p:nvSpPr>
            <p:cNvPr id="4" name="TextBox 3"/>
            <p:cNvSpPr txBox="1"/>
            <p:nvPr/>
          </p:nvSpPr>
          <p:spPr>
            <a:xfrm>
              <a:off x="3894082" y="5766866"/>
              <a:ext cx="40850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формулирование проблемы </a:t>
              </a:r>
              <a:endParaRPr lang="ru-RU" sz="2400" b="1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945299" y="4912165"/>
              <a:ext cx="419775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chemeClr val="accent2"/>
                  </a:solidFill>
                </a:rPr>
                <a:t>выдвижение предположений</a:t>
              </a:r>
              <a:endParaRPr lang="ru-RU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574347" y="4155253"/>
              <a:ext cx="2820900" cy="646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solidFill>
                    <a:srgbClr val="00B0F0"/>
                  </a:solidFill>
                </a:rPr>
                <a:t>отбор способов проверки,</a:t>
              </a:r>
            </a:p>
            <a:p>
              <a:r>
                <a:rPr lang="ru-RU" b="1" dirty="0" smtClean="0">
                  <a:solidFill>
                    <a:srgbClr val="00B0F0"/>
                  </a:solidFill>
                </a:rPr>
                <a:t> выдвинутых детьми</a:t>
              </a: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94091" y="3438832"/>
              <a:ext cx="25900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 </a:t>
              </a:r>
              <a:r>
                <a:rPr lang="ru-RU" sz="2400" b="1" dirty="0" smtClean="0">
                  <a:solidFill>
                    <a:schemeClr val="accent4"/>
                  </a:solidFill>
                </a:rPr>
                <a:t>проверка гипотез</a:t>
              </a:r>
              <a:endParaRPr lang="ru-RU" sz="2400" b="1" dirty="0">
                <a:solidFill>
                  <a:schemeClr val="accent4"/>
                </a:solidFill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867820" y="2623318"/>
              <a:ext cx="2226379" cy="7891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dirty="0" smtClean="0">
                  <a:ln>
                    <a:solidFill>
                      <a:srgbClr val="ECEC12"/>
                    </a:solidFill>
                  </a:ln>
                  <a:solidFill>
                    <a:srgbClr val="FFC000"/>
                  </a:solidFill>
                </a:rPr>
                <a:t>подведение итогов, </a:t>
              </a:r>
            </a:p>
            <a:p>
              <a:pPr algn="ctr"/>
              <a:r>
                <a:rPr lang="ru-RU" b="1" dirty="0" smtClean="0">
                  <a:ln>
                    <a:solidFill>
                      <a:srgbClr val="ECEC12"/>
                    </a:solidFill>
                  </a:ln>
                  <a:solidFill>
                    <a:srgbClr val="FFC000"/>
                  </a:solidFill>
                </a:rPr>
                <a:t>вывод</a:t>
              </a:r>
              <a:endParaRPr lang="ru-RU" b="1" dirty="0">
                <a:ln>
                  <a:solidFill>
                    <a:srgbClr val="ECEC12"/>
                  </a:solidFill>
                </a:ln>
                <a:solidFill>
                  <a:srgbClr val="FFC000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285561" y="1834063"/>
              <a:ext cx="1430007" cy="7891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</a:rPr>
                <a:t>Фиксация</a:t>
              </a:r>
            </a:p>
            <a:p>
              <a:r>
                <a:rPr lang="ru-RU" b="1" dirty="0" smtClean="0">
                  <a:solidFill>
                    <a:srgbClr val="FF0000"/>
                  </a:solidFill>
                </a:rPr>
                <a:t> результатов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583352" y="1445536"/>
            <a:ext cx="3085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Особенности развития умственных способностей человека легли в основу разработки технологии экспериментирования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591173" y="2876781"/>
            <a:ext cx="9023132" cy="3657598"/>
            <a:chOff x="2443655" y="2806263"/>
            <a:chExt cx="9023132" cy="3657598"/>
          </a:xfrm>
        </p:grpSpPr>
        <p:sp>
          <p:nvSpPr>
            <p:cNvPr id="5" name="Куб 4"/>
            <p:cNvSpPr/>
            <p:nvPr/>
          </p:nvSpPr>
          <p:spPr>
            <a:xfrm rot="10800000" flipV="1">
              <a:off x="2443655" y="5050736"/>
              <a:ext cx="9023132" cy="1413125"/>
            </a:xfrm>
            <a:prstGeom prst="cube">
              <a:avLst/>
            </a:prstGeom>
            <a:solidFill>
              <a:schemeClr val="accent3">
                <a:lumMod val="20000"/>
                <a:lumOff val="80000"/>
                <a:alpha val="21961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Педагог ставит                        и                                 метод решения. </a:t>
              </a:r>
            </a:p>
            <a:p>
              <a:endPara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Решение  осуществляет  </a:t>
              </a:r>
            </a:p>
            <a:p>
              <a:pPr lvl="0" algn="ctr"/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Куб 5"/>
            <p:cNvSpPr/>
            <p:nvPr/>
          </p:nvSpPr>
          <p:spPr>
            <a:xfrm rot="10800000" flipV="1">
              <a:off x="4887309" y="3878318"/>
              <a:ext cx="6539885" cy="1481958"/>
            </a:xfrm>
            <a:prstGeom prst="cube">
              <a:avLst/>
            </a:prstGeom>
            <a:gradFill flip="none" rotWithShape="1">
              <a:gsLst>
                <a:gs pos="91000">
                  <a:schemeClr val="accent1">
                    <a:tint val="66000"/>
                    <a:satMod val="160000"/>
                    <a:alpha val="83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ru-RU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Педагог                                              выбирает метод </a:t>
              </a:r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ru-RU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                решает задачу  </a:t>
              </a:r>
            </a:p>
          </p:txBody>
        </p:sp>
        <p:sp>
          <p:nvSpPr>
            <p:cNvPr id="7" name="Куб 6"/>
            <p:cNvSpPr/>
            <p:nvPr/>
          </p:nvSpPr>
          <p:spPr>
            <a:xfrm rot="10800000" flipV="1">
              <a:off x="6164317" y="2806263"/>
              <a:ext cx="5281448" cy="1513489"/>
            </a:xfrm>
            <a:prstGeom prst="cube">
              <a:avLst/>
            </a:prstGeom>
            <a:gradFill flip="none" rotWithShape="1">
              <a:gsLst>
                <a:gs pos="0">
                  <a:srgbClr val="63F97C">
                    <a:tint val="66000"/>
                    <a:satMod val="160000"/>
                  </a:srgbClr>
                </a:gs>
                <a:gs pos="50000">
                  <a:srgbClr val="63F97C">
                    <a:tint val="44500"/>
                    <a:satMod val="160000"/>
                  </a:srgbClr>
                </a:gs>
                <a:gs pos="100000">
                  <a:srgbClr val="63F97C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                  и  решает задачу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605752" y="3105807"/>
              <a:ext cx="4841711" cy="36933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6146" name="Picture 2" descr="C:\Users\Acer\AppData\Local\Microsoft\Windows\INetCache\IE\KXW2JTS4\cup-1614530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8960" y="2013840"/>
            <a:ext cx="1147198" cy="114719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696448" y="762616"/>
            <a:ext cx="89810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Уровни исследовательского </a:t>
            </a:r>
            <a:r>
              <a:rPr lang="ru-RU" sz="3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обучения</a:t>
            </a:r>
          </a:p>
          <a:p>
            <a:pPr algn="r"/>
            <a:r>
              <a:rPr lang="ru-RU" b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u="sng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ыноска-облако 2"/>
          <p:cNvSpPr/>
          <p:nvPr/>
        </p:nvSpPr>
        <p:spPr>
          <a:xfrm>
            <a:off x="2915392" y="5574300"/>
            <a:ext cx="914400" cy="372433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?</a:t>
            </a:r>
          </a:p>
          <a:p>
            <a:pPr algn="ctr"/>
            <a:r>
              <a:rPr lang="ru-RU" dirty="0" smtClean="0"/>
              <a:t>?77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4373486" y="5568868"/>
            <a:ext cx="978408" cy="278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3" name="Выноска-облако 12"/>
          <p:cNvSpPr/>
          <p:nvPr/>
        </p:nvSpPr>
        <p:spPr>
          <a:xfrm>
            <a:off x="4805855" y="4705580"/>
            <a:ext cx="914400" cy="372433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?</a:t>
            </a:r>
            <a:r>
              <a:rPr lang="ru-RU" dirty="0" smtClean="0"/>
              <a:t>?77</a:t>
            </a:r>
            <a:endParaRPr lang="ru-RU" dirty="0"/>
          </a:p>
        </p:txBody>
      </p:sp>
      <p:sp>
        <p:nvSpPr>
          <p:cNvPr id="12" name="Улыбающееся лицо 11"/>
          <p:cNvSpPr/>
          <p:nvPr/>
        </p:nvSpPr>
        <p:spPr>
          <a:xfrm>
            <a:off x="6020544" y="4606455"/>
            <a:ext cx="617516" cy="486677"/>
          </a:xfrm>
          <a:prstGeom prst="smileyFac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лыбающееся лицо 14"/>
          <p:cNvSpPr/>
          <p:nvPr/>
        </p:nvSpPr>
        <p:spPr>
          <a:xfrm>
            <a:off x="4245174" y="6019541"/>
            <a:ext cx="617516" cy="486677"/>
          </a:xfrm>
          <a:prstGeom prst="smileyFac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5102739" y="3415552"/>
            <a:ext cx="617516" cy="486677"/>
          </a:xfrm>
          <a:prstGeom prst="smileyFac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Выноска-облако 16"/>
          <p:cNvSpPr/>
          <p:nvPr/>
        </p:nvSpPr>
        <p:spPr>
          <a:xfrm>
            <a:off x="5847569" y="3517096"/>
            <a:ext cx="914400" cy="372433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?</a:t>
            </a:r>
            <a:r>
              <a:rPr lang="ru-RU" dirty="0" smtClean="0"/>
              <a:t>?77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2355</TotalTime>
  <Words>692</Words>
  <Application>Microsoft Office PowerPoint</Application>
  <PresentationFormat>Произвольный</PresentationFormat>
  <Paragraphs>145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Интеграл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Acer</cp:lastModifiedBy>
  <cp:revision>60</cp:revision>
  <dcterms:created xsi:type="dcterms:W3CDTF">2017-11-08T08:02:30Z</dcterms:created>
  <dcterms:modified xsi:type="dcterms:W3CDTF">2018-01-03T17:23:56Z</dcterms:modified>
</cp:coreProperties>
</file>