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9" r:id="rId4"/>
    <p:sldId id="258" r:id="rId5"/>
    <p:sldId id="262" r:id="rId6"/>
    <p:sldId id="265" r:id="rId7"/>
    <p:sldId id="264" r:id="rId8"/>
    <p:sldId id="268" r:id="rId9"/>
    <p:sldId id="260" r:id="rId10"/>
    <p:sldId id="284" r:id="rId11"/>
    <p:sldId id="267" r:id="rId12"/>
    <p:sldId id="266" r:id="rId13"/>
    <p:sldId id="280" r:id="rId14"/>
    <p:sldId id="281" r:id="rId15"/>
    <p:sldId id="274" r:id="rId16"/>
    <p:sldId id="275" r:id="rId17"/>
    <p:sldId id="269" r:id="rId18"/>
    <p:sldId id="270" r:id="rId19"/>
    <p:sldId id="261" r:id="rId20"/>
    <p:sldId id="282" r:id="rId21"/>
    <p:sldId id="272" r:id="rId22"/>
    <p:sldId id="276" r:id="rId23"/>
    <p:sldId id="277" r:id="rId24"/>
    <p:sldId id="278" r:id="rId25"/>
    <p:sldId id="273" r:id="rId26"/>
    <p:sldId id="279" r:id="rId27"/>
    <p:sldId id="27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90" y="-9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D4389-3775-442E-9755-11BC3462AD73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E8851-CDB2-4794-95BA-7F0615541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7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A2C0F-5E38-471F-8C9B-1FF18515E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7558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DE63E5-97D4-4871-BF0A-4CECBCB10A2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EFCFD7E-11F9-4D30-8AE7-D97E99B6B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Office_PowerPoint3.sldx"/><Relationship Id="rId3" Type="http://schemas.openxmlformats.org/officeDocument/2006/relationships/image" Target="../media/image20.png"/><Relationship Id="rId7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package" Target="../embeddings/______Microsoft_Office_PowerPoint1.sldx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i-universitet.ru/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84;&#1072;&#1090;&#1077;&#1084;&#1072;&#1090;&#1080;&#1082;&#1072;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9.jpeg"/><Relationship Id="rId5" Type="http://schemas.openxmlformats.org/officeDocument/2006/relationships/hyperlink" Target="&#1086;%20&#1084;&#1072;&#1090;&#1077;&#1084;&#1072;&#1090;&#1080;&#1082;&#1077;" TargetMode="Externa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&#1082;&#1086;&#1089;&#1084;&#1086;&#1085;&#1072;&#1074;&#1090;&#1080;&#1082;&#1072;" TargetMode="External"/><Relationship Id="rId4" Type="http://schemas.openxmlformats.org/officeDocument/2006/relationships/hyperlink" Target="&#1087;&#1088;&#1080;&#1082;&#1083;&#1102;&#1095;&#1077;&#1085;&#1080;&#1103;%20&#1052;&#1102;&#1085;&#1093;&#1072;&#1091;&#1079;&#1077;&#1085;&#1072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alina.ucoz.ua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Donbass%20(1).pptx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83;&#1086;&#1076;&#1080;&#1080;%20&#1086;&#1089;&#1077;&#1085;&#1080;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5087" y="2060848"/>
            <a:ext cx="8398913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математики </a:t>
            </a:r>
          </a:p>
          <a:p>
            <a:pPr algn="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</a:t>
            </a:r>
          </a:p>
          <a:p>
            <a:pPr algn="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Тищенко Галины                            Николаевны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4717" y="1222300"/>
            <a:ext cx="7176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Портфолио </a:t>
            </a:r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учителя </a:t>
            </a:r>
            <a:endParaRPr lang="ru-RU" sz="54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54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54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 descr="E:\Логотип Акад. Детства\АД логотип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38862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034" y="6488668"/>
            <a:ext cx="100013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64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3041" y="1142984"/>
            <a:ext cx="2786082" cy="207170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21603" y="1714488"/>
            <a:ext cx="2643206" cy="2064831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500958" y="621508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УЧИТЕЛЬ Тищенко Г.М.</a:t>
            </a:r>
            <a:endParaRPr lang="ru-RU" sz="1000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-1357322" y="2857496"/>
          <a:ext cx="2714644" cy="2149093"/>
        </p:xfrm>
        <a:graphic>
          <a:graphicData uri="http://schemas.openxmlformats.org/presentationml/2006/ole">
            <p:oleObj spid="_x0000_s43010" name="Слайд" r:id="rId5" imgW="4570378" imgH="3427533" progId="PowerPoint.Slide.12">
              <p:embed/>
            </p:oleObj>
          </a:graphicData>
        </a:graphic>
      </p:graphicFrame>
      <p:pic>
        <p:nvPicPr>
          <p:cNvPr id="3" name="Рисунок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428760" y="2857496"/>
            <a:ext cx="2857520" cy="19288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-1438276" y="4572008"/>
          <a:ext cx="2876552" cy="1785950"/>
        </p:xfrm>
        <a:graphic>
          <a:graphicData uri="http://schemas.openxmlformats.org/presentationml/2006/ole">
            <p:oleObj spid="_x0000_s43011" name="Слайд" r:id="rId7" imgW="3770391" imgH="2827120" progId="PowerPoint.Slide.12">
              <p:embed/>
            </p:oleObj>
          </a:graphicData>
        </a:graphic>
      </p:graphicFrame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-1393041" y="5000636"/>
          <a:ext cx="2786082" cy="1643050"/>
        </p:xfrm>
        <a:graphic>
          <a:graphicData uri="http://schemas.openxmlformats.org/presentationml/2006/ole">
            <p:oleObj spid="_x0000_s43012" name="Слайд" r:id="rId8" imgW="4411822" imgH="3308746" progId="PowerPoint.Slide.12">
              <p:embed/>
            </p:oleObj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571604" y="285728"/>
            <a:ext cx="7286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ИСПОЛЬЗОВАНИЕ УЧЕБНЫХ СИТУАЦИЙ НА СОВРЕМЕННОМ УРОКЕ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40451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1214E-7 L 0.34253 -0.012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6994E-6 L 0.56302 -0.006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0.78941 0.010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2312E-6 L 0.33264 2.0231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1387E-6 L 0.56094 1.2138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4624E-6 L 0.79722 -4.04624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800" dirty="0" err="1" smtClean="0"/>
              <a:t>Грамоты</a:t>
            </a:r>
            <a:r>
              <a:rPr lang="uk-UA" sz="3800" dirty="0" smtClean="0"/>
              <a:t> и </a:t>
            </a:r>
            <a:r>
              <a:rPr lang="uk-UA" sz="3800" dirty="0" err="1" smtClean="0"/>
              <a:t>благодарности</a:t>
            </a:r>
            <a:r>
              <a:rPr lang="uk-UA" sz="3800" dirty="0" smtClean="0"/>
              <a:t> </a:t>
            </a:r>
            <a:br>
              <a:rPr lang="uk-UA" sz="3800" dirty="0" smtClean="0"/>
            </a:br>
            <a:r>
              <a:rPr lang="uk-UA" sz="2700" dirty="0" err="1" smtClean="0"/>
              <a:t>более</a:t>
            </a:r>
            <a:r>
              <a:rPr lang="uk-UA" sz="2400" i="1" dirty="0" smtClean="0"/>
              <a:t> 30 </a:t>
            </a:r>
            <a:r>
              <a:rPr lang="uk-UA" sz="2400" i="1" dirty="0" err="1" smtClean="0"/>
              <a:t>только</a:t>
            </a:r>
            <a:r>
              <a:rPr lang="uk-UA" sz="2400" i="1" dirty="0" smtClean="0"/>
              <a:t> в </a:t>
            </a:r>
            <a:r>
              <a:rPr lang="uk-UA" sz="2400" i="1" dirty="0" err="1" smtClean="0"/>
              <a:t>системе</a:t>
            </a:r>
            <a:r>
              <a:rPr lang="uk-UA" sz="2400" i="1" dirty="0" smtClean="0"/>
              <a:t> </a:t>
            </a:r>
            <a:r>
              <a:rPr lang="uk-UA" sz="2400" i="1" dirty="0" err="1" smtClean="0"/>
              <a:t>образования</a:t>
            </a:r>
            <a:endParaRPr lang="ru-RU" sz="2400" i="1" dirty="0" smtClean="0"/>
          </a:p>
        </p:txBody>
      </p:sp>
      <p:pic>
        <p:nvPicPr>
          <p:cNvPr id="12291" name="Picture 6" descr="Изображение 00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4282" y="1500174"/>
            <a:ext cx="1700212" cy="2333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Изображение 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143116"/>
            <a:ext cx="18367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Изображение 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1428736"/>
            <a:ext cx="16859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Изображение 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143116"/>
            <a:ext cx="17827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6838" y="1399053"/>
            <a:ext cx="15922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5720" y="4857760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b="1" dirty="0" smtClean="0"/>
              <a:t>На уроках регулярно </a:t>
            </a:r>
            <a:r>
              <a:rPr lang="uk-UA" b="1" dirty="0" err="1" smtClean="0"/>
              <a:t>использую</a:t>
            </a:r>
            <a:r>
              <a:rPr lang="uk-UA" b="1" dirty="0" smtClean="0"/>
              <a:t> </a:t>
            </a:r>
            <a:r>
              <a:rPr lang="uk-UA" b="1" dirty="0" err="1" smtClean="0"/>
              <a:t>нано</a:t>
            </a:r>
            <a:r>
              <a:rPr lang="uk-UA" b="1" dirty="0" smtClean="0"/>
              <a:t> </a:t>
            </a:r>
            <a:r>
              <a:rPr lang="uk-UA" b="1" dirty="0" err="1" smtClean="0"/>
              <a:t>методы</a:t>
            </a:r>
            <a:r>
              <a:rPr lang="uk-UA" b="1" dirty="0" smtClean="0"/>
              <a:t>: </a:t>
            </a:r>
            <a:r>
              <a:rPr lang="uk-UA" b="1" dirty="0" err="1" smtClean="0"/>
              <a:t>создаю</a:t>
            </a:r>
            <a:r>
              <a:rPr lang="uk-UA" b="1" dirty="0" smtClean="0"/>
              <a:t> </a:t>
            </a:r>
            <a:r>
              <a:rPr lang="uk-UA" b="1" dirty="0" err="1" smtClean="0"/>
              <a:t>презентации</a:t>
            </a:r>
            <a:r>
              <a:rPr lang="uk-UA" b="1" dirty="0" smtClean="0"/>
              <a:t> по </a:t>
            </a:r>
            <a:r>
              <a:rPr lang="uk-UA" b="1" dirty="0" err="1" smtClean="0"/>
              <a:t>соответствующим</a:t>
            </a:r>
            <a:r>
              <a:rPr lang="uk-UA" b="1" dirty="0" smtClean="0"/>
              <a:t> темам, </a:t>
            </a:r>
            <a:r>
              <a:rPr lang="uk-UA" b="1" dirty="0" err="1" smtClean="0"/>
              <a:t>подбираю</a:t>
            </a:r>
            <a:r>
              <a:rPr lang="uk-UA" b="1" dirty="0" smtClean="0"/>
              <a:t> </a:t>
            </a:r>
            <a:r>
              <a:rPr lang="uk-UA" b="1" dirty="0" err="1" smtClean="0"/>
              <a:t>электронные</a:t>
            </a:r>
            <a:r>
              <a:rPr lang="uk-UA" b="1" dirty="0" smtClean="0"/>
              <a:t> </a:t>
            </a:r>
            <a:r>
              <a:rPr lang="uk-UA" b="1" dirty="0" err="1" smtClean="0"/>
              <a:t>материалы</a:t>
            </a:r>
            <a:r>
              <a:rPr lang="uk-UA" b="1" dirty="0" smtClean="0"/>
              <a:t>, </a:t>
            </a:r>
            <a:r>
              <a:rPr lang="uk-UA" b="1" dirty="0" err="1" smtClean="0"/>
              <a:t>которые</a:t>
            </a:r>
            <a:r>
              <a:rPr lang="uk-UA" b="1" dirty="0" smtClean="0"/>
              <a:t> </a:t>
            </a:r>
            <a:r>
              <a:rPr lang="uk-UA" b="1" dirty="0" err="1" smtClean="0"/>
              <a:t>созданы</a:t>
            </a:r>
            <a:r>
              <a:rPr lang="uk-UA" b="1" dirty="0" smtClean="0"/>
              <a:t> учителями </a:t>
            </a:r>
            <a:r>
              <a:rPr lang="uk-UA" b="1" dirty="0" err="1" smtClean="0"/>
              <a:t>России</a:t>
            </a:r>
            <a:r>
              <a:rPr lang="uk-UA" b="1" dirty="0" smtClean="0"/>
              <a:t> и </a:t>
            </a:r>
            <a:r>
              <a:rPr lang="uk-UA" b="1" dirty="0" err="1" smtClean="0"/>
              <a:t>Украины</a:t>
            </a:r>
            <a:r>
              <a:rPr lang="uk-UA" b="1" dirty="0" smtClean="0"/>
              <a:t>, </a:t>
            </a:r>
          </a:p>
          <a:p>
            <a:pPr lvl="0" algn="just"/>
            <a:r>
              <a:rPr lang="uk-UA" b="1" dirty="0" smtClean="0"/>
              <a:t>активно </a:t>
            </a:r>
            <a:r>
              <a:rPr lang="uk-UA" b="1" dirty="0" err="1" smtClean="0"/>
              <a:t>сотрудничала</a:t>
            </a:r>
            <a:r>
              <a:rPr lang="uk-UA" b="1" dirty="0" smtClean="0"/>
              <a:t> с </a:t>
            </a:r>
            <a:r>
              <a:rPr lang="ru-RU" b="1" dirty="0" smtClean="0"/>
              <a:t> Образовательным порталом "МОЙ УНИВЕРСИТЕТ" </a:t>
            </a:r>
            <a:r>
              <a:rPr lang="ru-RU" b="1" u="sng" dirty="0" err="1" smtClean="0">
                <a:hlinkClick r:id="rId8"/>
              </a:rPr>
              <a:t>www.moi-universitet.ru</a:t>
            </a:r>
            <a:r>
              <a:rPr lang="uk-UA" b="1" dirty="0" smtClean="0"/>
              <a:t>, </a:t>
            </a:r>
            <a:r>
              <a:rPr lang="uk-UA" b="1" dirty="0" err="1" smtClean="0"/>
              <a:t>прошла</a:t>
            </a:r>
            <a:r>
              <a:rPr lang="uk-UA" b="1" dirty="0" smtClean="0"/>
              <a:t> </a:t>
            </a:r>
            <a:r>
              <a:rPr lang="uk-UA" b="1" dirty="0" err="1" smtClean="0"/>
              <a:t>бесплатные</a:t>
            </a:r>
            <a:r>
              <a:rPr lang="uk-UA" b="1" dirty="0" smtClean="0"/>
              <a:t> </a:t>
            </a:r>
            <a:r>
              <a:rPr lang="uk-UA" b="1" dirty="0" err="1" smtClean="0"/>
              <a:t>курсы</a:t>
            </a:r>
            <a:r>
              <a:rPr lang="ru-RU" b="1" dirty="0" smtClean="0"/>
              <a:t> </a:t>
            </a:r>
            <a:r>
              <a:rPr lang="uk-UA" b="1" dirty="0" smtClean="0"/>
              <a:t>«</a:t>
            </a:r>
            <a:r>
              <a:rPr lang="ru-RU" b="1" dirty="0" smtClean="0"/>
              <a:t>методических разработок уроков/учебных занятий</a:t>
            </a:r>
            <a:r>
              <a:rPr lang="uk-UA" b="1" dirty="0" smtClean="0"/>
              <a:t>».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55290118"/>
      </p:ext>
    </p:extLst>
  </p:cSld>
  <p:clrMapOvr>
    <a:masterClrMapping/>
  </p:clrMapOvr>
  <p:transition spd="slow" advTm="8703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2" grpId="1"/>
      <p:bldP spid="1229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500430" y="285728"/>
            <a:ext cx="2643206" cy="487362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НАУЧНО -</a:t>
            </a:r>
            <a:endParaRPr lang="ru-RU" sz="40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2143116"/>
            <a:ext cx="8229600" cy="5356234"/>
          </a:xfrm>
        </p:spPr>
        <p:txBody>
          <a:bodyPr/>
          <a:lstStyle/>
          <a:p>
            <a:pPr eaLnBrk="1" hangingPunct="1">
              <a:defRPr/>
            </a:pPr>
            <a:endParaRPr lang="uk-UA" b="1" dirty="0" smtClean="0"/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800" b="1" dirty="0" smtClean="0"/>
              <a:t>2004 р. – </a:t>
            </a:r>
            <a:r>
              <a:rPr lang="uk-UA" sz="2800" b="1" dirty="0" err="1" smtClean="0"/>
              <a:t>Удостоверение</a:t>
            </a:r>
            <a:r>
              <a:rPr lang="uk-UA" sz="2800" b="1" dirty="0" smtClean="0"/>
              <a:t> об </a:t>
            </a:r>
            <a:r>
              <a:rPr lang="uk-UA" sz="2800" b="1" dirty="0" err="1" smtClean="0"/>
              <a:t>успешном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прохождении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курса</a:t>
            </a:r>
            <a:r>
              <a:rPr lang="uk-UA" sz="2800" b="1" dirty="0" smtClean="0"/>
              <a:t> «</a:t>
            </a:r>
            <a:r>
              <a:rPr lang="uk-UA" sz="2800" b="1" dirty="0" err="1" smtClean="0"/>
              <a:t>Использование</a:t>
            </a:r>
            <a:r>
              <a:rPr lang="uk-UA" sz="2800" b="1" dirty="0" smtClean="0"/>
              <a:t> </a:t>
            </a:r>
            <a:r>
              <a:rPr lang="uk-UA" b="1" dirty="0" err="1" smtClean="0"/>
              <a:t>и</a:t>
            </a:r>
            <a:r>
              <a:rPr lang="uk-UA" sz="2800" b="1" dirty="0" err="1" smtClean="0"/>
              <a:t>нформационных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технологий</a:t>
            </a:r>
            <a:r>
              <a:rPr lang="uk-UA" sz="2800" b="1" dirty="0" smtClean="0"/>
              <a:t> в </a:t>
            </a:r>
            <a:r>
              <a:rPr lang="uk-UA" sz="2800" b="1" dirty="0" err="1" smtClean="0"/>
              <a:t>сфере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образования</a:t>
            </a:r>
            <a:r>
              <a:rPr lang="uk-UA" sz="2800" b="1" dirty="0" smtClean="0"/>
              <a:t>» по </a:t>
            </a:r>
            <a:r>
              <a:rPr lang="uk-UA" sz="2800" b="1" dirty="0" err="1" smtClean="0"/>
              <a:t>профилю</a:t>
            </a:r>
            <a:r>
              <a:rPr lang="uk-UA" sz="2800" b="1" dirty="0" smtClean="0"/>
              <a:t> «</a:t>
            </a:r>
            <a:r>
              <a:rPr lang="uk-UA" sz="2800" b="1" dirty="0" err="1" smtClean="0"/>
              <a:t>Пользователь</a:t>
            </a:r>
            <a:r>
              <a:rPr lang="uk-UA" sz="2800" b="1" dirty="0" smtClean="0"/>
              <a:t> ПК», ЛОИППО на </a:t>
            </a:r>
            <a:r>
              <a:rPr lang="uk-UA" sz="2800" b="1" dirty="0" err="1" smtClean="0"/>
              <a:t>отлично</a:t>
            </a:r>
            <a:r>
              <a:rPr lang="uk-UA" sz="2800" b="1" dirty="0" smtClean="0"/>
              <a:t>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800" b="1" dirty="0" smtClean="0"/>
              <a:t>  2005 р. – </a:t>
            </a:r>
            <a:r>
              <a:rPr lang="uk-UA" sz="2800" b="1" dirty="0" err="1" smtClean="0"/>
              <a:t>Сертификат</a:t>
            </a:r>
            <a:r>
              <a:rPr lang="uk-UA" sz="2800" b="1" dirty="0" smtClean="0"/>
              <a:t> об </a:t>
            </a:r>
            <a:r>
              <a:rPr lang="uk-UA" sz="2800" b="1" dirty="0" err="1" smtClean="0"/>
              <a:t>успешном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завершении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курса</a:t>
            </a:r>
            <a:r>
              <a:rPr lang="uk-UA" sz="2800" b="1" dirty="0" smtClean="0"/>
              <a:t> по </a:t>
            </a:r>
            <a:r>
              <a:rPr lang="uk-UA" sz="2800" b="1" dirty="0" err="1" smtClean="0"/>
              <a:t>программе</a:t>
            </a:r>
            <a:r>
              <a:rPr lang="uk-UA" sz="2800" b="1" dirty="0" smtClean="0"/>
              <a:t> «</a:t>
            </a:r>
            <a:r>
              <a:rPr lang="en-US" sz="2800" b="1" dirty="0" smtClean="0"/>
              <a:t>Intel</a:t>
            </a:r>
            <a:r>
              <a:rPr lang="ru-RU" sz="2800" b="1" dirty="0" smtClean="0"/>
              <a:t>℗</a:t>
            </a:r>
            <a:r>
              <a:rPr lang="uk-UA" sz="2800" b="1" dirty="0" smtClean="0"/>
              <a:t> Навчання для майбутнього».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ru-RU" sz="2800" b="1" dirty="0" smtClean="0"/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357298"/>
            <a:ext cx="3429024" cy="123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6845" y="1021148"/>
            <a:ext cx="1327963" cy="21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4480" y="285728"/>
            <a:ext cx="2071702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Раздел 3</a:t>
            </a:r>
            <a:endParaRPr lang="ru-RU" sz="28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785794"/>
            <a:ext cx="6858016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МЕТОДИЧЕСКАЯ     </a:t>
            </a:r>
            <a:r>
              <a:rPr lang="ru-RU" sz="3600" kern="10" dirty="0" err="1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ДЕЯТЕЛЬНОСТь</a:t>
            </a:r>
            <a:endParaRPr lang="ru-RU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16524576"/>
      </p:ext>
    </p:extLst>
  </p:cSld>
  <p:clrMapOvr>
    <a:masterClrMapping/>
  </p:clrMapOvr>
  <p:transition spd="slow" advTm="11343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5660" y="9001164"/>
            <a:ext cx="9156679" cy="170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500174"/>
            <a:ext cx="1428760" cy="210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428604"/>
            <a:ext cx="61436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/>
              <a:t>2011 г. </a:t>
            </a:r>
            <a:r>
              <a:rPr lang="uk-UA" sz="2400" b="1" dirty="0" err="1" smtClean="0"/>
              <a:t>Сертифекат</a:t>
            </a:r>
            <a:r>
              <a:rPr lang="uk-UA" sz="2400" b="1" dirty="0" smtClean="0"/>
              <a:t> тренера </a:t>
            </a:r>
            <a:r>
              <a:rPr lang="en-US" sz="2400" b="1" dirty="0" smtClean="0"/>
              <a:t>Microsoft </a:t>
            </a:r>
            <a:r>
              <a:rPr lang="ru-RU" sz="2400" b="1" dirty="0" smtClean="0"/>
              <a:t>– цифровые технологии;</a:t>
            </a:r>
          </a:p>
          <a:p>
            <a:pPr algn="just"/>
            <a:r>
              <a:rPr lang="uk-UA" sz="2400" b="1" dirty="0" smtClean="0"/>
              <a:t>2015 </a:t>
            </a:r>
            <a:r>
              <a:rPr lang="uk-UA" sz="2400" b="1" dirty="0" smtClean="0"/>
              <a:t>г. – </a:t>
            </a:r>
            <a:r>
              <a:rPr lang="uk-UA" sz="2400" b="1" dirty="0" err="1" smtClean="0"/>
              <a:t>Сертификат</a:t>
            </a:r>
            <a:r>
              <a:rPr lang="uk-UA" sz="2400" b="1" dirty="0" smtClean="0"/>
              <a:t> </a:t>
            </a:r>
            <a:r>
              <a:rPr lang="uk-UA" sz="2400" b="1" dirty="0" smtClean="0"/>
              <a:t>об </a:t>
            </a:r>
            <a:r>
              <a:rPr lang="uk-UA" sz="2400" b="1" dirty="0" err="1" smtClean="0"/>
              <a:t>успешном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обучении</a:t>
            </a:r>
            <a:r>
              <a:rPr lang="uk-UA" sz="2400" b="1" dirty="0" smtClean="0"/>
              <a:t> по </a:t>
            </a:r>
            <a:r>
              <a:rPr lang="uk-UA" sz="2400" b="1" dirty="0" err="1" smtClean="0"/>
              <a:t>теме</a:t>
            </a:r>
            <a:r>
              <a:rPr lang="uk-UA" sz="2400" b="1" dirty="0" smtClean="0"/>
              <a:t> «</a:t>
            </a:r>
            <a:r>
              <a:rPr lang="en-US" sz="2400" b="1" dirty="0" smtClean="0"/>
              <a:t>My </a:t>
            </a:r>
            <a:r>
              <a:rPr lang="en-US" sz="2400" b="1" dirty="0" err="1" smtClean="0"/>
              <a:t>TtstXPro</a:t>
            </a:r>
            <a:r>
              <a:rPr lang="ru-RU" sz="2400" b="1" dirty="0" smtClean="0"/>
              <a:t>» при управлении образования администрации      г. Луганска ЛНР</a:t>
            </a:r>
            <a:r>
              <a:rPr lang="uk-UA" sz="2400" b="1" dirty="0" smtClean="0"/>
              <a:t>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3143248"/>
            <a:ext cx="55721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4">
                    <a:lumMod val="75000"/>
                  </a:schemeClr>
                </a:solidFill>
              </a:rPr>
              <a:t>Наставники: </a:t>
            </a:r>
          </a:p>
          <a:p>
            <a:pPr algn="just">
              <a:buFont typeface="Wingdings" pitchFamily="2" charset="2"/>
              <a:buNone/>
            </a:pPr>
            <a:r>
              <a:rPr lang="uk-UA" sz="2400" b="1" dirty="0" smtClean="0"/>
              <a:t>    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Соловйова </a:t>
            </a:r>
            <a:r>
              <a:rPr lang="uk-UA" sz="2400" b="1" dirty="0" err="1" smtClean="0">
                <a:solidFill>
                  <a:schemeClr val="accent4">
                    <a:lumMod val="75000"/>
                  </a:schemeClr>
                </a:solidFill>
              </a:rPr>
              <a:t>Нина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accent4">
                    <a:lumMod val="75000"/>
                  </a:schemeClr>
                </a:solidFill>
              </a:rPr>
              <a:t>Андреевна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sz="2400" b="1" dirty="0" smtClean="0"/>
              <a:t>- учитель – методист, учитель </a:t>
            </a:r>
            <a:r>
              <a:rPr lang="uk-UA" sz="2400" b="1" dirty="0" err="1" smtClean="0"/>
              <a:t>физики</a:t>
            </a:r>
            <a:r>
              <a:rPr lang="uk-UA" sz="2400" b="1" dirty="0" smtClean="0"/>
              <a:t>;</a:t>
            </a:r>
          </a:p>
          <a:p>
            <a:pPr algn="just">
              <a:buFont typeface="Wingdings" pitchFamily="2" charset="2"/>
              <a:buNone/>
            </a:pPr>
            <a:r>
              <a:rPr lang="uk-UA" sz="2400" b="1" dirty="0" smtClean="0"/>
              <a:t>   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Литвинова Валентина </a:t>
            </a:r>
            <a:r>
              <a:rPr lang="uk-UA" sz="2400" b="1" dirty="0" err="1" smtClean="0">
                <a:solidFill>
                  <a:schemeClr val="accent4">
                    <a:lumMod val="75000"/>
                  </a:schemeClr>
                </a:solidFill>
              </a:rPr>
              <a:t>Алексеевна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sz="2400" b="1" dirty="0" smtClean="0"/>
              <a:t>- учитель – методист, учитель </a:t>
            </a:r>
            <a:r>
              <a:rPr lang="uk-UA" sz="2400" b="1" dirty="0" err="1" smtClean="0"/>
              <a:t>информатики</a:t>
            </a:r>
            <a:r>
              <a:rPr lang="uk-UA" sz="2400" b="1" dirty="0" smtClean="0"/>
              <a:t>, математики;</a:t>
            </a:r>
          </a:p>
          <a:p>
            <a:pPr algn="just">
              <a:buFont typeface="Wingdings" pitchFamily="2" charset="2"/>
              <a:buNone/>
            </a:pPr>
            <a:r>
              <a:rPr lang="uk-UA" sz="2400" b="1" dirty="0" smtClean="0"/>
              <a:t>  </a:t>
            </a:r>
            <a:r>
              <a:rPr lang="uk-UA" sz="2400" b="1" dirty="0" err="1" smtClean="0">
                <a:solidFill>
                  <a:schemeClr val="accent4">
                    <a:lumMod val="75000"/>
                  </a:schemeClr>
                </a:solidFill>
              </a:rPr>
              <a:t>Рудковская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 Тамара </a:t>
            </a:r>
            <a:r>
              <a:rPr lang="uk-UA" sz="2400" b="1" dirty="0" err="1" smtClean="0">
                <a:solidFill>
                  <a:schemeClr val="accent4">
                    <a:lumMod val="75000"/>
                  </a:schemeClr>
                </a:solidFill>
              </a:rPr>
              <a:t>Григорьевна</a:t>
            </a: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uk-UA" sz="2400" b="1" dirty="0" err="1" smtClean="0"/>
              <a:t>-заслуженный</a:t>
            </a:r>
            <a:r>
              <a:rPr lang="uk-UA" sz="2400" b="1" dirty="0" smtClean="0"/>
              <a:t> учитель УССР и </a:t>
            </a:r>
            <a:r>
              <a:rPr lang="uk-UA" sz="2400" b="1" dirty="0" err="1" smtClean="0"/>
              <a:t>мой</a:t>
            </a:r>
            <a:r>
              <a:rPr lang="uk-UA" sz="2400" b="1" dirty="0" smtClean="0"/>
              <a:t> учитель математики.</a:t>
            </a:r>
            <a:endParaRPr lang="ru-RU" sz="24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3357562"/>
            <a:ext cx="3419475" cy="2928958"/>
          </a:xfrm>
          <a:prstGeom prst="rect">
            <a:avLst/>
          </a:prstGeom>
          <a:noFill/>
          <a:ln/>
          <a:effectLst>
            <a:softEdge rad="1270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8610" name="Picture 2" descr="C:\Documents and Settings\TEMP\Рабочий стол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904395" y="-117840"/>
            <a:ext cx="1764632" cy="24288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14290"/>
            <a:ext cx="6643734" cy="120032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Раздел 4 </a:t>
            </a:r>
          </a:p>
          <a:p>
            <a:pPr>
              <a:defRPr/>
            </a:pPr>
            <a:r>
              <a:rPr lang="uk-UA" sz="3600" b="1" dirty="0" err="1" smtClean="0">
                <a:solidFill>
                  <a:srgbClr val="FFFF00"/>
                </a:solidFill>
              </a:rPr>
              <a:t>Научно</a:t>
            </a:r>
            <a:r>
              <a:rPr lang="uk-UA" sz="3600" b="1" dirty="0" smtClean="0">
                <a:solidFill>
                  <a:srgbClr val="FFFF00"/>
                </a:solidFill>
              </a:rPr>
              <a:t> - </a:t>
            </a:r>
            <a:r>
              <a:rPr lang="uk-UA" sz="3600" b="1" dirty="0" err="1" smtClean="0">
                <a:solidFill>
                  <a:srgbClr val="FFFF00"/>
                </a:solidFill>
              </a:rPr>
              <a:t>материальная</a:t>
            </a:r>
            <a:r>
              <a:rPr lang="uk-UA" sz="3600" b="1" dirty="0" smtClean="0">
                <a:solidFill>
                  <a:srgbClr val="FFFF00"/>
                </a:solidFill>
              </a:rPr>
              <a:t> база 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1" descr="Изображение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18573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1643050"/>
            <a:ext cx="864399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uk-UA" sz="2800" b="1" dirty="0" smtClean="0"/>
              <a:t>  </a:t>
            </a:r>
            <a:r>
              <a:rPr lang="uk-UA" sz="2800" b="1" dirty="0" err="1" smtClean="0"/>
              <a:t>Приобрела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таблицы</a:t>
            </a:r>
            <a:r>
              <a:rPr lang="uk-UA" sz="2800" b="1" dirty="0" smtClean="0"/>
              <a:t> по </a:t>
            </a:r>
            <a:r>
              <a:rPr lang="uk-UA" sz="2800" b="1" dirty="0" err="1" smtClean="0"/>
              <a:t>алгебре</a:t>
            </a:r>
            <a:r>
              <a:rPr lang="uk-UA" sz="2800" b="1" dirty="0" smtClean="0"/>
              <a:t> и </a:t>
            </a:r>
            <a:r>
              <a:rPr lang="uk-UA" sz="2800" b="1" dirty="0" err="1" smtClean="0"/>
              <a:t>геометрии</a:t>
            </a:r>
            <a:r>
              <a:rPr lang="uk-UA" sz="2800" b="1" dirty="0" smtClean="0"/>
              <a:t> для 7-9 </a:t>
            </a:r>
            <a:r>
              <a:rPr lang="uk-UA" sz="2800" b="1" dirty="0" err="1" smtClean="0"/>
              <a:t>классов</a:t>
            </a:r>
            <a:r>
              <a:rPr lang="uk-UA" sz="2800" b="1" dirty="0" smtClean="0"/>
              <a:t>;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uk-UA" sz="2800" b="1" dirty="0" smtClean="0"/>
              <a:t>  </a:t>
            </a:r>
            <a:r>
              <a:rPr lang="uk-UA" sz="2800" b="1" dirty="0" err="1" smtClean="0"/>
              <a:t>Создан</a:t>
            </a:r>
            <a:r>
              <a:rPr lang="uk-UA" sz="2800" b="1" dirty="0" smtClean="0"/>
              <a:t> банк </a:t>
            </a:r>
            <a:r>
              <a:rPr lang="uk-UA" sz="2800" b="1" dirty="0" err="1" smtClean="0"/>
              <a:t>дидактических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игр</a:t>
            </a:r>
            <a:r>
              <a:rPr lang="uk-UA" sz="2800" b="1" dirty="0" smtClean="0"/>
              <a:t>, и   </a:t>
            </a:r>
            <a:r>
              <a:rPr lang="uk-UA" sz="2800" b="1" dirty="0" err="1" smtClean="0"/>
              <a:t>раздаточного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материала</a:t>
            </a:r>
            <a:r>
              <a:rPr lang="uk-UA" sz="2800" b="1" dirty="0" smtClean="0"/>
              <a:t> по </a:t>
            </a:r>
            <a:r>
              <a:rPr lang="uk-UA" sz="2800" b="1" dirty="0" err="1" smtClean="0"/>
              <a:t>всем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читаемым</a:t>
            </a:r>
            <a:r>
              <a:rPr lang="uk-UA" sz="2800" b="1" dirty="0" smtClean="0"/>
              <a:t>  предметам;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uk-UA" sz="2800" b="1" dirty="0" smtClean="0"/>
              <a:t>  </a:t>
            </a:r>
            <a:r>
              <a:rPr lang="uk-UA" sz="2800" b="1" dirty="0" err="1" smtClean="0"/>
              <a:t>Библиотечка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пособий</a:t>
            </a:r>
            <a:r>
              <a:rPr lang="uk-UA" sz="2800" b="1" dirty="0" smtClean="0"/>
              <a:t> для учителя математики, </a:t>
            </a:r>
            <a:r>
              <a:rPr lang="uk-UA" sz="2800" b="1" dirty="0" err="1" smtClean="0"/>
              <a:t>физики</a:t>
            </a:r>
            <a:r>
              <a:rPr lang="uk-UA" sz="2800" b="1" dirty="0" smtClean="0"/>
              <a:t>, </a:t>
            </a:r>
            <a:r>
              <a:rPr lang="uk-UA" sz="2800" b="1" dirty="0" err="1" smtClean="0"/>
              <a:t>информатики</a:t>
            </a:r>
            <a:r>
              <a:rPr lang="uk-UA" sz="2800" b="1" dirty="0" smtClean="0"/>
              <a:t>, </a:t>
            </a:r>
            <a:r>
              <a:rPr lang="uk-UA" sz="2800" b="1" dirty="0" err="1" smtClean="0"/>
              <a:t>технологий</a:t>
            </a:r>
            <a:r>
              <a:rPr lang="uk-UA" sz="2800" b="1" dirty="0" smtClean="0"/>
              <a:t>  </a:t>
            </a:r>
            <a:r>
              <a:rPr lang="uk-UA" sz="2800" b="1" dirty="0" err="1" smtClean="0"/>
              <a:t>изд</a:t>
            </a:r>
            <a:r>
              <a:rPr lang="uk-UA" sz="2800" b="1" dirty="0" smtClean="0"/>
              <a:t>. </a:t>
            </a:r>
            <a:r>
              <a:rPr lang="uk-UA" sz="2800" b="1" dirty="0" err="1" smtClean="0"/>
              <a:t>“Основа”</a:t>
            </a:r>
            <a:r>
              <a:rPr lang="uk-UA" sz="2800" b="1" dirty="0" smtClean="0"/>
              <a:t> – </a:t>
            </a:r>
            <a:r>
              <a:rPr lang="uk-UA" sz="2800" b="1" dirty="0" err="1" smtClean="0"/>
              <a:t>Харков</a:t>
            </a:r>
            <a:r>
              <a:rPr lang="uk-UA" sz="2800" b="1" dirty="0" smtClean="0"/>
              <a:t>;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uk-UA" sz="2800" b="1" dirty="0" smtClean="0"/>
              <a:t>  Список </a:t>
            </a:r>
            <a:r>
              <a:rPr lang="uk-UA" sz="2800" b="1" dirty="0" err="1" smtClean="0"/>
              <a:t>профильной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литературы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библиотеки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объединения</a:t>
            </a:r>
            <a:r>
              <a:rPr lang="uk-UA" sz="2800" b="1" dirty="0" smtClean="0"/>
              <a:t>;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uk-UA" sz="2800" b="1" dirty="0" smtClean="0"/>
              <a:t>  </a:t>
            </a:r>
            <a:r>
              <a:rPr lang="uk-UA" sz="2800" b="1" dirty="0" err="1" smtClean="0"/>
              <a:t>Подписка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журналов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“Математика</a:t>
            </a:r>
            <a:r>
              <a:rPr lang="uk-UA" sz="2800" b="1" dirty="0" smtClean="0"/>
              <a:t> в школах </a:t>
            </a:r>
            <a:r>
              <a:rPr lang="uk-UA" sz="2800" b="1" dirty="0" err="1" smtClean="0"/>
              <a:t>України”</a:t>
            </a:r>
            <a:r>
              <a:rPr lang="uk-UA" sz="2800" b="1" dirty="0" smtClean="0"/>
              <a:t> за 5 лет, </a:t>
            </a:r>
            <a:r>
              <a:rPr lang="uk-UA" sz="2800" b="1" dirty="0" err="1" smtClean="0"/>
              <a:t>“Технологии”</a:t>
            </a:r>
            <a:r>
              <a:rPr lang="uk-UA" sz="2800" b="1" dirty="0" smtClean="0"/>
              <a:t>, </a:t>
            </a:r>
            <a:r>
              <a:rPr lang="uk-UA" sz="2800" b="1" dirty="0" err="1" smtClean="0"/>
              <a:t>“Информатики”</a:t>
            </a:r>
            <a:r>
              <a:rPr lang="uk-UA" sz="2800" b="1" dirty="0" smtClean="0"/>
              <a:t>;</a:t>
            </a:r>
          </a:p>
          <a:p>
            <a:pPr algn="just">
              <a:lnSpc>
                <a:spcPct val="90000"/>
              </a:lnSpc>
              <a:buFont typeface="Arial" pitchFamily="34" charset="0"/>
              <a:buChar char="•"/>
            </a:pPr>
            <a:r>
              <a:rPr lang="uk-UA" sz="2800" b="1" dirty="0" smtClean="0"/>
              <a:t>  </a:t>
            </a:r>
            <a:r>
              <a:rPr lang="uk-UA" sz="2800" b="1" dirty="0" err="1" smtClean="0"/>
              <a:t>Подборка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олимпиадных</a:t>
            </a:r>
            <a:r>
              <a:rPr lang="uk-UA" sz="2800" b="1" dirty="0" smtClean="0"/>
              <a:t> заданий  по </a:t>
            </a:r>
            <a:r>
              <a:rPr lang="uk-UA" sz="2800" b="1" dirty="0" err="1" smtClean="0"/>
              <a:t>математике</a:t>
            </a:r>
            <a:r>
              <a:rPr lang="uk-UA" sz="2800" b="1" dirty="0" smtClean="0"/>
              <a:t>.</a:t>
            </a:r>
          </a:p>
          <a:p>
            <a:pPr algn="just">
              <a:lnSpc>
                <a:spcPct val="90000"/>
              </a:lnSpc>
            </a:pPr>
            <a:endParaRPr lang="uk-UA" sz="2800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285729"/>
            <a:ext cx="4572000" cy="206210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Раздел 5 </a:t>
            </a:r>
            <a:r>
              <a:rPr lang="ru-RU" sz="24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ТВОРЧЕСКИЙ ПОДХОД</a:t>
            </a:r>
          </a:p>
          <a:p>
            <a:endParaRPr lang="ru-RU" sz="2400" kern="10" dirty="0" smtClean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28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uk-UA" sz="2800" b="1" dirty="0" smtClean="0"/>
              <a:t>І </a:t>
            </a:r>
            <a:r>
              <a:rPr lang="uk-UA" sz="2800" b="1" dirty="0" err="1" smtClean="0"/>
              <a:t>Общественная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работа</a:t>
            </a:r>
            <a:r>
              <a:rPr lang="uk-UA" sz="2800" b="1" dirty="0" smtClean="0"/>
              <a:t>      с  </a:t>
            </a:r>
            <a:r>
              <a:rPr lang="uk-UA" sz="2800" b="1" dirty="0" err="1" smtClean="0"/>
              <a:t>творческим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подходом</a:t>
            </a:r>
            <a:endParaRPr lang="ru-RU" sz="2800" b="1" dirty="0" smtClean="0"/>
          </a:p>
          <a:p>
            <a:r>
              <a:rPr lang="ru-RU" sz="24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 </a:t>
            </a:r>
            <a:endParaRPr lang="ru-RU" sz="2400" kern="10" dirty="0" smtClean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3571876"/>
            <a:ext cx="8642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dirty="0" smtClean="0"/>
              <a:t>2010 </a:t>
            </a:r>
            <a:r>
              <a:rPr lang="uk-UA" sz="2400" dirty="0" err="1"/>
              <a:t>год</a:t>
            </a:r>
            <a:r>
              <a:rPr lang="uk-UA" sz="2400" dirty="0"/>
              <a:t> – </a:t>
            </a:r>
            <a:r>
              <a:rPr lang="uk-UA" sz="2400" b="1" dirty="0">
                <a:solidFill>
                  <a:srgbClr val="FFC000"/>
                </a:solidFill>
              </a:rPr>
              <a:t>«Письмо ветерану»; </a:t>
            </a:r>
            <a:r>
              <a:rPr lang="uk-UA" sz="2400" dirty="0"/>
              <a:t>(115 </a:t>
            </a:r>
            <a:r>
              <a:rPr lang="uk-UA" sz="2400" dirty="0" err="1"/>
              <a:t>детей</a:t>
            </a:r>
            <a:r>
              <a:rPr lang="uk-UA" sz="2400" dirty="0"/>
              <a:t>)</a:t>
            </a:r>
            <a:endParaRPr lang="ru-RU" sz="2400" dirty="0"/>
          </a:p>
          <a:p>
            <a:pPr lvl="0"/>
            <a:r>
              <a:rPr lang="uk-UA" sz="2400" dirty="0"/>
              <a:t>2011 </a:t>
            </a:r>
            <a:r>
              <a:rPr lang="uk-UA" sz="2400" dirty="0" err="1"/>
              <a:t>год</a:t>
            </a:r>
            <a:r>
              <a:rPr lang="uk-UA" sz="2400" dirty="0"/>
              <a:t> – </a:t>
            </a:r>
            <a:r>
              <a:rPr lang="uk-UA" sz="2400" b="1" dirty="0">
                <a:solidFill>
                  <a:srgbClr val="FFC000"/>
                </a:solidFill>
              </a:rPr>
              <a:t>«За </a:t>
            </a:r>
            <a:r>
              <a:rPr lang="uk-UA" sz="2400" b="1" dirty="0" err="1">
                <a:solidFill>
                  <a:srgbClr val="FFC000"/>
                </a:solidFill>
              </a:rPr>
              <a:t>светлое</a:t>
            </a:r>
            <a:r>
              <a:rPr lang="uk-UA" sz="2400" b="1" dirty="0">
                <a:solidFill>
                  <a:srgbClr val="FFC000"/>
                </a:solidFill>
              </a:rPr>
              <a:t> небо без бомб и </a:t>
            </a:r>
            <a:r>
              <a:rPr lang="uk-UA" sz="2400" b="1" dirty="0" err="1">
                <a:solidFill>
                  <a:srgbClr val="FFC000"/>
                </a:solidFill>
              </a:rPr>
              <a:t>снарядов</a:t>
            </a:r>
            <a:r>
              <a:rPr lang="uk-UA" sz="2400" b="1" dirty="0">
                <a:solidFill>
                  <a:srgbClr val="FFC000"/>
                </a:solidFill>
              </a:rPr>
              <a:t>»;(</a:t>
            </a:r>
            <a:r>
              <a:rPr lang="uk-UA" sz="2400" dirty="0"/>
              <a:t>90 </a:t>
            </a:r>
            <a:r>
              <a:rPr lang="uk-UA" sz="2400" dirty="0" err="1"/>
              <a:t>детей</a:t>
            </a:r>
            <a:r>
              <a:rPr lang="uk-UA" sz="2400" dirty="0"/>
              <a:t>)</a:t>
            </a:r>
            <a:endParaRPr lang="ru-RU" sz="2400" dirty="0"/>
          </a:p>
          <a:p>
            <a:pPr lvl="0"/>
            <a:r>
              <a:rPr lang="uk-UA" sz="2400" dirty="0"/>
              <a:t>2012 </a:t>
            </a:r>
            <a:r>
              <a:rPr lang="uk-UA" sz="2400" dirty="0" err="1"/>
              <a:t>год</a:t>
            </a:r>
            <a:r>
              <a:rPr lang="uk-UA" sz="2400" dirty="0"/>
              <a:t> -  </a:t>
            </a:r>
            <a:r>
              <a:rPr lang="uk-UA" sz="2400" b="1" dirty="0">
                <a:solidFill>
                  <a:srgbClr val="FFC000"/>
                </a:solidFill>
              </a:rPr>
              <a:t>«</a:t>
            </a:r>
            <a:r>
              <a:rPr lang="uk-UA" sz="2400" b="1" dirty="0" err="1">
                <a:solidFill>
                  <a:srgbClr val="FFC000"/>
                </a:solidFill>
              </a:rPr>
              <a:t>Памяти</a:t>
            </a:r>
            <a:r>
              <a:rPr lang="uk-UA" sz="2400" b="1" dirty="0">
                <a:solidFill>
                  <a:srgbClr val="FFC000"/>
                </a:solidFill>
              </a:rPr>
              <a:t> </a:t>
            </a:r>
            <a:r>
              <a:rPr lang="uk-UA" sz="2400" b="1" dirty="0" err="1">
                <a:solidFill>
                  <a:srgbClr val="FFC000"/>
                </a:solidFill>
              </a:rPr>
              <a:t>Молодогвардейцев</a:t>
            </a:r>
            <a:r>
              <a:rPr lang="uk-UA" sz="2400" b="1" dirty="0">
                <a:solidFill>
                  <a:srgbClr val="FFC000"/>
                </a:solidFill>
              </a:rPr>
              <a:t>» </a:t>
            </a:r>
            <a:r>
              <a:rPr lang="uk-UA" sz="2400" dirty="0"/>
              <a:t>(50 </a:t>
            </a:r>
            <a:r>
              <a:rPr lang="uk-UA" sz="2400" dirty="0" err="1"/>
              <a:t>детей</a:t>
            </a:r>
            <a:r>
              <a:rPr lang="uk-UA" sz="2400" dirty="0"/>
              <a:t>)</a:t>
            </a:r>
            <a:endParaRPr lang="ru-RU" sz="2400" dirty="0"/>
          </a:p>
          <a:p>
            <a:pPr lvl="0"/>
            <a:r>
              <a:rPr lang="uk-UA" sz="2400" dirty="0"/>
              <a:t>2013 </a:t>
            </a:r>
            <a:r>
              <a:rPr lang="uk-UA" sz="2400" dirty="0" err="1"/>
              <a:t>год</a:t>
            </a:r>
            <a:r>
              <a:rPr lang="uk-UA" sz="2400" dirty="0"/>
              <a:t> - </a:t>
            </a:r>
            <a:r>
              <a:rPr lang="uk-UA" sz="2400" dirty="0" err="1" smtClean="0"/>
              <a:t>Всеукраинский</a:t>
            </a:r>
            <a:r>
              <a:rPr lang="uk-UA" sz="2400" dirty="0" smtClean="0"/>
              <a:t> </a:t>
            </a:r>
            <a:r>
              <a:rPr lang="uk-UA" sz="2400" dirty="0"/>
              <a:t>конкурс </a:t>
            </a:r>
            <a:r>
              <a:rPr lang="uk-UA" sz="2400" dirty="0" err="1"/>
              <a:t>детского</a:t>
            </a:r>
            <a:r>
              <a:rPr lang="uk-UA" sz="2400" dirty="0"/>
              <a:t> </a:t>
            </a:r>
            <a:r>
              <a:rPr lang="uk-UA" sz="2400" dirty="0" err="1" smtClean="0"/>
              <a:t>творчества</a:t>
            </a:r>
            <a:r>
              <a:rPr lang="uk-UA" sz="2400" dirty="0" smtClean="0"/>
              <a:t> </a:t>
            </a:r>
            <a:r>
              <a:rPr lang="uk-UA" sz="2400" b="1" dirty="0">
                <a:solidFill>
                  <a:srgbClr val="FFC000"/>
                </a:solidFill>
              </a:rPr>
              <a:t>«Україна - очима дітей»</a:t>
            </a:r>
            <a:r>
              <a:rPr lang="uk-UA" sz="2400" dirty="0"/>
              <a:t>;(60 </a:t>
            </a:r>
            <a:r>
              <a:rPr lang="uk-UA" sz="2400" dirty="0" err="1"/>
              <a:t>детей</a:t>
            </a:r>
            <a:r>
              <a:rPr lang="uk-UA" sz="2400" dirty="0"/>
              <a:t>)</a:t>
            </a:r>
            <a:endParaRPr lang="ru-RU" sz="2400" dirty="0"/>
          </a:p>
          <a:p>
            <a:r>
              <a:rPr lang="uk-UA" sz="2400" dirty="0"/>
              <a:t>2014год – </a:t>
            </a:r>
            <a:r>
              <a:rPr lang="uk-UA" sz="2400" b="1" dirty="0">
                <a:solidFill>
                  <a:srgbClr val="FFC000"/>
                </a:solidFill>
              </a:rPr>
              <a:t>«</a:t>
            </a:r>
            <a:r>
              <a:rPr lang="uk-UA" sz="2400" b="1" dirty="0" err="1">
                <a:solidFill>
                  <a:srgbClr val="FFC000"/>
                </a:solidFill>
              </a:rPr>
              <a:t>Дети</a:t>
            </a:r>
            <a:r>
              <a:rPr lang="uk-UA" sz="2400" b="1" dirty="0">
                <a:solidFill>
                  <a:srgbClr val="FFC000"/>
                </a:solidFill>
              </a:rPr>
              <a:t> </a:t>
            </a:r>
            <a:r>
              <a:rPr lang="uk-UA" sz="2400" b="1" dirty="0" err="1">
                <a:solidFill>
                  <a:srgbClr val="FFC000"/>
                </a:solidFill>
              </a:rPr>
              <a:t>Донбасса</a:t>
            </a:r>
            <a:r>
              <a:rPr lang="uk-UA" sz="2400" b="1" dirty="0">
                <a:solidFill>
                  <a:srgbClr val="FFC000"/>
                </a:solidFill>
              </a:rPr>
              <a:t> </a:t>
            </a:r>
            <a:r>
              <a:rPr lang="uk-UA" sz="2400" b="1" dirty="0" err="1">
                <a:solidFill>
                  <a:srgbClr val="FFC000"/>
                </a:solidFill>
              </a:rPr>
              <a:t>рисуют</a:t>
            </a:r>
            <a:r>
              <a:rPr lang="uk-UA" sz="2400" b="1" dirty="0">
                <a:solidFill>
                  <a:srgbClr val="FFC000"/>
                </a:solidFill>
              </a:rPr>
              <a:t> о </a:t>
            </a:r>
            <a:r>
              <a:rPr lang="uk-UA" sz="2400" b="1" dirty="0" err="1">
                <a:solidFill>
                  <a:srgbClr val="FFC000"/>
                </a:solidFill>
              </a:rPr>
              <a:t>мире</a:t>
            </a:r>
            <a:r>
              <a:rPr lang="uk-UA" sz="2400" b="1" dirty="0">
                <a:solidFill>
                  <a:srgbClr val="FFC000"/>
                </a:solidFill>
              </a:rPr>
              <a:t>»; </a:t>
            </a:r>
            <a:r>
              <a:rPr lang="uk-UA" sz="2400" dirty="0"/>
              <a:t>(25 </a:t>
            </a:r>
            <a:r>
              <a:rPr lang="uk-UA" sz="2400" dirty="0" err="1" smtClean="0"/>
              <a:t>детей</a:t>
            </a:r>
            <a:r>
              <a:rPr lang="uk-UA" sz="2400" dirty="0" smtClean="0"/>
              <a:t>)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99" y="128523"/>
            <a:ext cx="4519809" cy="33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89254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32656"/>
            <a:ext cx="6052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r>
              <a:rPr lang="uk-UA" sz="2800" b="1" dirty="0">
                <a:solidFill>
                  <a:schemeClr val="bg2">
                    <a:lumMod val="75000"/>
                  </a:schemeClr>
                </a:solidFill>
              </a:rPr>
              <a:t>ІІ </a:t>
            </a:r>
            <a:r>
              <a:rPr lang="uk-UA" sz="2800" b="1" dirty="0" err="1">
                <a:solidFill>
                  <a:schemeClr val="bg2">
                    <a:lumMod val="75000"/>
                  </a:schemeClr>
                </a:solidFill>
              </a:rPr>
              <a:t>творчество</a:t>
            </a:r>
            <a:r>
              <a:rPr lang="uk-UA" sz="2800" b="1" dirty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uk-UA" sz="2800" b="1" dirty="0" err="1">
                <a:solidFill>
                  <a:schemeClr val="bg2">
                    <a:lumMod val="75000"/>
                  </a:schemeClr>
                </a:solidFill>
              </a:rPr>
              <a:t>математике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214422"/>
            <a:ext cx="7606660" cy="55707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sq" cmpd="thickThin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uk-UA" sz="2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Розработала</a:t>
            </a: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и провела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  <a:hlinkClick r:id="rId3" action="ppaction://hlinkfile"/>
              </a:rPr>
              <a:t>нестандартные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уроки</a:t>
            </a: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:</a:t>
            </a:r>
          </a:p>
          <a:p>
            <a:pPr lvl="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«Блокадний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хлеб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» -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обыкновенные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дроби 5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класс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endParaRPr lang="uk-UA" sz="24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«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За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стораницами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Красной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книги» -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десятичные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дроби 6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класс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endParaRPr lang="uk-UA" sz="2400" b="1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«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Обыкновенные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дроби – </a:t>
            </a:r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MSWord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» 6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класс</a:t>
            </a: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«Через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тернии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к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звездам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» -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рациональные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уравнения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8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класс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ru-RU" sz="2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0"/>
            <a:r>
              <a:rPr lang="uk-UA" sz="2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Периодически</a:t>
            </a: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самым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активным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ученикам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выдаю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карточки з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судоку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что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стимулирует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развитие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логики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познавальную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деятельность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внимание</a:t>
            </a:r>
            <a:r>
              <a:rPr lang="uk-UA" sz="2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к роботе на </a:t>
            </a:r>
            <a:r>
              <a:rPr lang="uk-UA" sz="24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уроке</a:t>
            </a:r>
            <a:r>
              <a:rPr lang="uk-UA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uk-UA" sz="2400" b="1" dirty="0" err="1">
                <a:solidFill>
                  <a:srgbClr val="FF0000"/>
                </a:solidFill>
              </a:rPr>
              <a:t>Ученица</a:t>
            </a:r>
            <a:r>
              <a:rPr lang="uk-UA" sz="2400" b="1" dirty="0">
                <a:solidFill>
                  <a:srgbClr val="FF0000"/>
                </a:solidFill>
              </a:rPr>
              <a:t> 6-А </a:t>
            </a:r>
            <a:r>
              <a:rPr lang="uk-UA" sz="2400" b="1" dirty="0" err="1">
                <a:solidFill>
                  <a:srgbClr val="FF0000"/>
                </a:solidFill>
              </a:rPr>
              <a:t>класса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b="1" dirty="0" err="1">
                <a:solidFill>
                  <a:srgbClr val="FF0000"/>
                </a:solidFill>
              </a:rPr>
              <a:t>Водопьянова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b="1" dirty="0" err="1">
                <a:solidFill>
                  <a:srgbClr val="FF0000"/>
                </a:solidFill>
              </a:rPr>
              <a:t>Валерия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</a:rPr>
              <a:t>заняла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>
                <a:solidFill>
                  <a:srgbClr val="FF0000"/>
                </a:solidFill>
              </a:rPr>
              <a:t>ІІІ </a:t>
            </a:r>
            <a:r>
              <a:rPr lang="uk-UA" sz="2400" b="1" dirty="0" err="1">
                <a:solidFill>
                  <a:srgbClr val="FF0000"/>
                </a:solidFill>
              </a:rPr>
              <a:t>место</a:t>
            </a:r>
            <a:r>
              <a:rPr lang="uk-UA" sz="2400" b="1" dirty="0">
                <a:solidFill>
                  <a:srgbClr val="FF0000"/>
                </a:solidFill>
              </a:rPr>
              <a:t> в </a:t>
            </a:r>
            <a:r>
              <a:rPr lang="uk-UA" sz="2400" b="1" dirty="0" err="1">
                <a:solidFill>
                  <a:srgbClr val="FF0000"/>
                </a:solidFill>
              </a:rPr>
              <a:t>городской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b="1" dirty="0" err="1">
                <a:solidFill>
                  <a:srgbClr val="FF0000"/>
                </a:solidFill>
              </a:rPr>
              <a:t>олимпиаде</a:t>
            </a:r>
            <a:r>
              <a:rPr lang="uk-UA" sz="2400" b="1" dirty="0">
                <a:solidFill>
                  <a:srgbClr val="FF0000"/>
                </a:solidFill>
              </a:rPr>
              <a:t>  по </a:t>
            </a:r>
            <a:r>
              <a:rPr lang="uk-UA" sz="2400" b="1" dirty="0" err="1">
                <a:solidFill>
                  <a:srgbClr val="FF0000"/>
                </a:solidFill>
              </a:rPr>
              <a:t>математике</a:t>
            </a:r>
            <a:r>
              <a:rPr lang="uk-UA" sz="2400" b="1" dirty="0">
                <a:solidFill>
                  <a:srgbClr val="FF0000"/>
                </a:solidFill>
              </a:rPr>
              <a:t> 2013 року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98137366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err="1" smtClean="0"/>
              <a:t>Работы</a:t>
            </a:r>
            <a:r>
              <a:rPr lang="uk-UA" dirty="0" smtClean="0"/>
              <a:t> </a:t>
            </a:r>
            <a:r>
              <a:rPr lang="uk-UA" dirty="0" err="1" smtClean="0"/>
              <a:t>учеников</a:t>
            </a:r>
            <a:endParaRPr lang="ru-RU" dirty="0" smtClean="0"/>
          </a:p>
        </p:txBody>
      </p:sp>
      <p:pic>
        <p:nvPicPr>
          <p:cNvPr id="20483" name="Рисунок 7" descr="Изображение 008.jpg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4076700"/>
            <a:ext cx="2376487" cy="21097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30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2428861" y="1643050"/>
            <a:ext cx="6500858" cy="471490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err="1" smtClean="0">
                <a:solidFill>
                  <a:schemeClr val="accent1"/>
                </a:solidFill>
                <a:hlinkClick r:id="rId5" action="ppaction://hlinkfile"/>
              </a:rPr>
              <a:t>Презентации</a:t>
            </a:r>
            <a:r>
              <a:rPr lang="uk-UA" sz="2000" b="1" dirty="0" smtClean="0">
                <a:hlinkClick r:id="rId5" action="ppaction://hlinkfile"/>
              </a:rPr>
              <a:t>: </a:t>
            </a:r>
            <a:r>
              <a:rPr lang="uk-UA" sz="2000" b="1" dirty="0" err="1" smtClean="0"/>
              <a:t>“Мир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прогрессий”</a:t>
            </a:r>
            <a:r>
              <a:rPr lang="uk-UA" sz="2000" b="1" dirty="0" smtClean="0"/>
              <a:t> – Хомич А.,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smtClean="0"/>
              <a:t>   </a:t>
            </a:r>
            <a:r>
              <a:rPr lang="uk-UA" sz="2000" b="1" dirty="0" err="1" smtClean="0"/>
              <a:t>“Стародавние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задачи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народов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мира”</a:t>
            </a:r>
            <a:r>
              <a:rPr lang="uk-UA" sz="2000" b="1" dirty="0" smtClean="0"/>
              <a:t> Максимова А.; </a:t>
            </a:r>
            <a:r>
              <a:rPr lang="uk-UA" sz="2000" b="1" dirty="0" err="1" smtClean="0"/>
              <a:t>“Софизмы</a:t>
            </a:r>
            <a:r>
              <a:rPr lang="uk-UA" sz="2000" b="1" dirty="0" smtClean="0"/>
              <a:t> в </a:t>
            </a:r>
            <a:r>
              <a:rPr lang="uk-UA" sz="2000" b="1" dirty="0" err="1" smtClean="0"/>
              <a:t>математике”</a:t>
            </a:r>
            <a:r>
              <a:rPr lang="uk-UA" sz="2000" b="1" dirty="0" smtClean="0"/>
              <a:t> – </a:t>
            </a:r>
            <a:r>
              <a:rPr lang="uk-UA" sz="2000" b="1" dirty="0" err="1" smtClean="0"/>
              <a:t>КрымцеваА</a:t>
            </a:r>
            <a:r>
              <a:rPr lang="uk-UA" sz="2000" b="1" dirty="0" smtClean="0"/>
              <a:t>.,            </a:t>
            </a:r>
            <a:r>
              <a:rPr lang="uk-UA" sz="2000" b="1" dirty="0" err="1" smtClean="0"/>
              <a:t>“Жінки</a:t>
            </a:r>
            <a:r>
              <a:rPr lang="uk-UA" sz="2000" b="1" dirty="0" smtClean="0"/>
              <a:t> в </a:t>
            </a:r>
            <a:r>
              <a:rPr lang="uk-UA" sz="2000" b="1" dirty="0" err="1" smtClean="0"/>
              <a:t>математиці”-</a:t>
            </a:r>
            <a:r>
              <a:rPr lang="uk-UA" sz="2000" b="1" dirty="0" smtClean="0"/>
              <a:t> Шинкаренко Є.,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err="1" smtClean="0"/>
              <a:t>“Теорія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ймовірності”</a:t>
            </a:r>
            <a:r>
              <a:rPr lang="uk-UA" sz="2000" b="1" dirty="0" smtClean="0"/>
              <a:t> – Шишкін А. и </a:t>
            </a:r>
            <a:r>
              <a:rPr lang="uk-UA" sz="2000" b="1" dirty="0" err="1" smtClean="0"/>
              <a:t>другие</a:t>
            </a:r>
            <a:r>
              <a:rPr lang="uk-UA" sz="2000" b="1" dirty="0" smtClean="0"/>
              <a:t>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err="1" smtClean="0">
                <a:solidFill>
                  <a:schemeClr val="accent1"/>
                </a:solidFill>
              </a:rPr>
              <a:t>Газеты</a:t>
            </a:r>
            <a:r>
              <a:rPr lang="uk-UA" sz="2000" b="1" dirty="0" smtClean="0">
                <a:solidFill>
                  <a:schemeClr val="accent1"/>
                </a:solidFill>
              </a:rPr>
              <a:t>: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“Серенада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математике”</a:t>
            </a:r>
            <a:r>
              <a:rPr lang="uk-UA" sz="2000" b="1" dirty="0" smtClean="0"/>
              <a:t>, </a:t>
            </a:r>
            <a:r>
              <a:rPr lang="uk-UA" sz="2000" b="1" dirty="0" err="1" smtClean="0"/>
              <a:t>“История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математики”</a:t>
            </a:r>
            <a:r>
              <a:rPr lang="uk-UA" sz="2000" b="1" dirty="0" smtClean="0"/>
              <a:t>, </a:t>
            </a:r>
            <a:r>
              <a:rPr lang="uk-UA" sz="2000" b="1" dirty="0" err="1" smtClean="0"/>
              <a:t>“Неделя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математики”</a:t>
            </a:r>
            <a:endParaRPr lang="uk-UA" sz="2000" b="1" dirty="0" smtClean="0"/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err="1" smtClean="0">
                <a:solidFill>
                  <a:schemeClr val="accent1"/>
                </a:solidFill>
              </a:rPr>
              <a:t>Творческие</a:t>
            </a:r>
            <a:r>
              <a:rPr lang="uk-UA" sz="2000" b="1" dirty="0" smtClean="0">
                <a:solidFill>
                  <a:schemeClr val="accent1"/>
                </a:solidFill>
              </a:rPr>
              <a:t> </a:t>
            </a:r>
            <a:r>
              <a:rPr lang="uk-UA" sz="2000" b="1" dirty="0" err="1" smtClean="0">
                <a:solidFill>
                  <a:schemeClr val="accent1"/>
                </a:solidFill>
              </a:rPr>
              <a:t>работы</a:t>
            </a:r>
            <a:r>
              <a:rPr lang="uk-UA" sz="2000" b="1" dirty="0" smtClean="0">
                <a:solidFill>
                  <a:schemeClr val="accent1"/>
                </a:solidFill>
              </a:rPr>
              <a:t>: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“Поэтическая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тетрадь”-математика</a:t>
            </a:r>
            <a:r>
              <a:rPr lang="uk-UA" sz="2000" b="1" dirty="0" smtClean="0"/>
              <a:t> в </a:t>
            </a:r>
            <a:r>
              <a:rPr lang="uk-UA" sz="2000" b="1" dirty="0" err="1" smtClean="0"/>
              <a:t>стихах</a:t>
            </a:r>
            <a:r>
              <a:rPr lang="uk-UA" sz="2000" b="1" dirty="0" smtClean="0"/>
              <a:t>, рисунках, </a:t>
            </a:r>
            <a:r>
              <a:rPr lang="uk-UA" sz="2000" b="1" dirty="0" err="1" smtClean="0"/>
              <a:t>кросвсордах</a:t>
            </a:r>
            <a:r>
              <a:rPr lang="uk-UA" sz="2000" b="1" dirty="0" smtClean="0"/>
              <a:t>, в </a:t>
            </a:r>
            <a:r>
              <a:rPr lang="uk-UA" sz="2000" b="1" dirty="0" err="1" smtClean="0"/>
              <a:t>народной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творчести</a:t>
            </a:r>
            <a:r>
              <a:rPr lang="uk-UA" sz="2000" b="1" dirty="0" smtClean="0"/>
              <a:t>; </a:t>
            </a:r>
            <a:r>
              <a:rPr lang="uk-UA" sz="2000" b="1" dirty="0" err="1" smtClean="0"/>
              <a:t>“Практические</a:t>
            </a:r>
            <a:r>
              <a:rPr lang="uk-UA" sz="2000" b="1" dirty="0" smtClean="0"/>
              <a:t> </a:t>
            </a:r>
            <a:r>
              <a:rPr lang="uk-UA" sz="2000" b="1" dirty="0" err="1" smtClean="0"/>
              <a:t>знания”</a:t>
            </a:r>
            <a:r>
              <a:rPr lang="uk-UA" sz="2000" b="1" dirty="0" smtClean="0"/>
              <a:t> – арифметика </a:t>
            </a:r>
            <a:r>
              <a:rPr lang="uk-UA" sz="2000" b="1" dirty="0" err="1" smtClean="0"/>
              <a:t>покупателя</a:t>
            </a:r>
            <a:r>
              <a:rPr lang="uk-UA" sz="2000" b="1" dirty="0" smtClean="0"/>
              <a:t>, математика  и  мир  </a:t>
            </a:r>
            <a:r>
              <a:rPr lang="uk-UA" sz="2000" b="1" dirty="0" err="1" smtClean="0"/>
              <a:t>профессий</a:t>
            </a:r>
            <a:r>
              <a:rPr lang="uk-UA" sz="2000" b="1" dirty="0" smtClean="0"/>
              <a:t>, </a:t>
            </a:r>
            <a:r>
              <a:rPr lang="uk-UA" sz="2000" b="1" dirty="0" err="1" smtClean="0"/>
              <a:t>магия</a:t>
            </a:r>
            <a:r>
              <a:rPr lang="uk-UA" sz="2000" b="1" dirty="0" smtClean="0"/>
              <a:t> чисел, </a:t>
            </a:r>
            <a:r>
              <a:rPr lang="uk-UA" sz="2000" b="1" dirty="0" err="1" smtClean="0"/>
              <a:t>конструирование</a:t>
            </a:r>
            <a:r>
              <a:rPr lang="uk-UA" sz="2000" b="1" dirty="0" smtClean="0"/>
              <a:t>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err="1" smtClean="0">
                <a:solidFill>
                  <a:schemeClr val="accent1"/>
                </a:solidFill>
              </a:rPr>
              <a:t>“Научно</a:t>
            </a:r>
            <a:r>
              <a:rPr lang="uk-UA" sz="2000" b="1" dirty="0" smtClean="0">
                <a:solidFill>
                  <a:schemeClr val="accent1"/>
                </a:solidFill>
              </a:rPr>
              <a:t> – </a:t>
            </a:r>
            <a:r>
              <a:rPr lang="uk-UA" sz="2000" b="1" dirty="0" err="1" smtClean="0">
                <a:solidFill>
                  <a:schemeClr val="accent1"/>
                </a:solidFill>
              </a:rPr>
              <a:t>исследовательская</a:t>
            </a:r>
            <a:r>
              <a:rPr lang="uk-UA" sz="2000" b="1" dirty="0" smtClean="0">
                <a:solidFill>
                  <a:schemeClr val="accent1"/>
                </a:solidFill>
              </a:rPr>
              <a:t> </a:t>
            </a:r>
            <a:r>
              <a:rPr lang="uk-UA" sz="2000" b="1" dirty="0" err="1" smtClean="0">
                <a:solidFill>
                  <a:schemeClr val="accent1"/>
                </a:solidFill>
              </a:rPr>
              <a:t>работа”</a:t>
            </a:r>
            <a:r>
              <a:rPr lang="uk-UA" sz="2000" b="1" dirty="0" smtClean="0"/>
              <a:t> – </a:t>
            </a:r>
            <a:r>
              <a:rPr lang="uk-UA" sz="2000" b="1" dirty="0" err="1" smtClean="0"/>
              <a:t>рефераты</a:t>
            </a:r>
            <a:r>
              <a:rPr lang="uk-UA" sz="2000" b="1" dirty="0" smtClean="0"/>
              <a:t>, </a:t>
            </a:r>
            <a:r>
              <a:rPr lang="uk-UA" sz="2000" b="1" dirty="0" err="1" smtClean="0"/>
              <a:t>экспресс</a:t>
            </a:r>
            <a:r>
              <a:rPr lang="uk-UA" sz="2000" b="1" dirty="0" smtClean="0"/>
              <a:t> - </a:t>
            </a:r>
            <a:r>
              <a:rPr lang="uk-UA" sz="2000" b="1" dirty="0" err="1" smtClean="0"/>
              <a:t>опросы</a:t>
            </a:r>
            <a:r>
              <a:rPr lang="uk-UA" sz="2000" b="1" dirty="0" smtClean="0"/>
              <a:t>, </a:t>
            </a:r>
            <a:r>
              <a:rPr lang="uk-UA" sz="2000" b="1" dirty="0" err="1" smtClean="0"/>
              <a:t>сообщения</a:t>
            </a:r>
            <a:r>
              <a:rPr lang="uk-UA" sz="2000" b="1" dirty="0" smtClean="0"/>
              <a:t>.</a:t>
            </a:r>
            <a:endParaRPr lang="ru-RU" sz="2000" b="1" dirty="0" smtClean="0"/>
          </a:p>
        </p:txBody>
      </p:sp>
      <p:pic>
        <p:nvPicPr>
          <p:cNvPr id="20485" name="Рисунок 4" descr="Изображение 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3900" y="0"/>
            <a:ext cx="2070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256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15987436"/>
      </p:ext>
    </p:extLst>
  </p:cSld>
  <p:clrMapOvr>
    <a:masterClrMapping/>
  </p:clrMapOvr>
  <p:transition spd="slow" advTm="64666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34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48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0"/>
                                        <p:tgtEl>
                                          <p:spTgt spid="34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6202363" cy="4357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Знаете ли Вы, что всем нам с детства знакомая  таблица умножения несет в себе еще и мистические свойства, которые сводятся к следующему: Перед  началом любого  большого дела  нужно мысленно или вслух проговорить соответствующие  фрагменты таблицы, не забывая, что каждое число – это магический образ.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Таблица на «2»</a:t>
            </a:r>
            <a:r>
              <a:rPr lang="ru-RU" sz="2000" dirty="0" smtClean="0"/>
              <a:t> — читать трижды перед какими-нибудь семейно-жизненными действиями, которые у Вас вызывают сомнения, с целью получить подсказку.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На «3»</a:t>
            </a:r>
            <a:r>
              <a:rPr lang="ru-RU" sz="2000" dirty="0" smtClean="0"/>
              <a:t> — читается один раз  перед сном, чтоб в Ваши сны не проникли страхи; дает </a:t>
            </a:r>
            <a:r>
              <a:rPr lang="ru-RU" sz="2000" dirty="0" err="1" smtClean="0"/>
              <a:t>помощ</a:t>
            </a:r>
            <a:r>
              <a:rPr lang="ru-RU" sz="2000" dirty="0" smtClean="0"/>
              <a:t> еще и  перед предстоящей гулянкой, чтоб не опьянеть… </a:t>
            </a:r>
          </a:p>
        </p:txBody>
      </p:sp>
      <p:pic>
        <p:nvPicPr>
          <p:cNvPr id="23555" name="Рисунок 1" descr="http://s58.radikal.ru/i160/1010/b9/32ada9d083cb.jpg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19917356">
            <a:off x="1128222" y="413700"/>
            <a:ext cx="1554162" cy="1139825"/>
          </a:xfrm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987425" y="1125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 rot="742144">
            <a:off x="4956175" y="1700213"/>
            <a:ext cx="418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Магия </a:t>
            </a:r>
            <a:r>
              <a:rPr lang="ru-RU" sz="1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цифр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таблица </a:t>
            </a:r>
            <a:r>
              <a:rPr 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умноження</a:t>
            </a:r>
            <a:endParaRPr lang="ru-RU" sz="18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8" name="Text Box 15"/>
          <p:cNvSpPr txBox="1">
            <a:spLocks noChangeArrowheads="1"/>
          </p:cNvSpPr>
          <p:nvPr/>
        </p:nvSpPr>
        <p:spPr bwMode="auto">
          <a:xfrm>
            <a:off x="2643188" y="322263"/>
            <a:ext cx="5024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23559" name="Text Box 16"/>
          <p:cNvSpPr txBox="1">
            <a:spLocks noChangeArrowheads="1"/>
          </p:cNvSpPr>
          <p:nvPr/>
        </p:nvSpPr>
        <p:spPr bwMode="auto">
          <a:xfrm>
            <a:off x="2859088" y="322263"/>
            <a:ext cx="5457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2800" b="1" dirty="0" smtClean="0"/>
              <a:t>Пример </a:t>
            </a:r>
            <a:r>
              <a:rPr lang="uk-UA" altLang="ru-RU" sz="2800" b="1" dirty="0" err="1" smtClean="0"/>
              <a:t>творческого</a:t>
            </a:r>
            <a:r>
              <a:rPr lang="uk-UA" altLang="ru-RU" sz="2800" b="1" dirty="0" smtClean="0"/>
              <a:t> </a:t>
            </a:r>
            <a:r>
              <a:rPr lang="uk-UA" altLang="ru-RU" sz="2800" b="1" dirty="0" err="1" smtClean="0"/>
              <a:t>подхода</a:t>
            </a:r>
            <a:r>
              <a:rPr lang="uk-UA" altLang="ru-RU" sz="2800" b="1" dirty="0" smtClean="0"/>
              <a:t>  к </a:t>
            </a:r>
            <a:r>
              <a:rPr lang="uk-UA" altLang="ru-RU" sz="2800" b="1" dirty="0" err="1" smtClean="0"/>
              <a:t>математике</a:t>
            </a:r>
            <a:r>
              <a:rPr lang="uk-UA" altLang="ru-RU" sz="2800" b="1" dirty="0" smtClean="0"/>
              <a:t> </a:t>
            </a:r>
            <a:endParaRPr lang="ru-RU" altLang="ru-RU" sz="2800" b="1" dirty="0"/>
          </a:p>
        </p:txBody>
      </p:sp>
      <p:pic>
        <p:nvPicPr>
          <p:cNvPr id="23560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7675" y="4071938"/>
            <a:ext cx="23463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776539"/>
      </p:ext>
    </p:extLst>
  </p:cSld>
  <p:clrMapOvr>
    <a:masterClrMapping/>
  </p:clrMapOvr>
  <p:transition spd="slow" advTm="15421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836712"/>
            <a:ext cx="655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III  </a:t>
            </a:r>
            <a:r>
              <a:rPr lang="ru-RU" sz="3600" b="1" dirty="0" err="1" smtClean="0"/>
              <a:t>Физика-интересная</a:t>
            </a:r>
            <a:r>
              <a:rPr lang="ru-RU" sz="3600" b="1" dirty="0" smtClean="0"/>
              <a:t> наука!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85074">
            <a:off x="6540191" y="2398617"/>
            <a:ext cx="2068838" cy="2151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7290" y="2857496"/>
            <a:ext cx="5143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Творческий подход при подготовке уроков, лабораторных и практических работ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28728" y="4000504"/>
            <a:ext cx="4857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400" b="1" dirty="0" smtClean="0"/>
              <a:t>Использование  презентаций и видео для наглядности физических явлений  и создание  собственных </a:t>
            </a:r>
            <a:r>
              <a:rPr lang="ru-RU" sz="2400" b="1" dirty="0" smtClean="0">
                <a:hlinkClick r:id="rId4" action="ppaction://hlinkfile"/>
              </a:rPr>
              <a:t>разработок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28728" y="5500702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 Создание </a:t>
            </a:r>
            <a:r>
              <a:rPr lang="ru-RU" sz="2400" b="1" dirty="0" smtClean="0">
                <a:hlinkClick r:id="rId5" action="ppaction://hlinkfile"/>
              </a:rPr>
              <a:t>ученических</a:t>
            </a:r>
            <a:r>
              <a:rPr lang="ru-RU" sz="2400" b="1" dirty="0" smtClean="0"/>
              <a:t> презентаций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57290" y="2071678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Пять победителей городского тура викторины «Первый в космосе»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82815888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9х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376487" cy="30241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" y="476672"/>
            <a:ext cx="63001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Учитель первой категории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464" y="3473769"/>
            <a:ext cx="73448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Предметы: математика, физика, информатика и ИКТ, технологии, черчение.</a:t>
            </a:r>
          </a:p>
          <a:p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25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500042"/>
            <a:ext cx="2857488" cy="21431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4" y="4357694"/>
            <a:ext cx="3011140" cy="22583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D:\Галина\фото\школа\школа 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357694"/>
            <a:ext cx="3048163" cy="22859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14810" y="214290"/>
            <a:ext cx="3786214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«Важно то, что знает и делает учитель,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 еще важнее, что под его влиянием</a:t>
            </a:r>
            <a:r>
              <a:rPr lang="ru-RU" b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знают и делают ученики» </a:t>
            </a:r>
          </a:p>
          <a:p>
            <a:pPr lvl="0" indent="53975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Цицерон.</a:t>
            </a:r>
            <a:endParaRPr lang="ru-RU" sz="1600" b="1" dirty="0" smtClean="0">
              <a:latin typeface="Arial" pitchFamily="34" charset="0"/>
            </a:endParaRPr>
          </a:p>
        </p:txBody>
      </p:sp>
      <p:pic>
        <p:nvPicPr>
          <p:cNvPr id="4" name="Picture 2" descr="D:\Галина\фото\школа\конкурс о космосе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1643050"/>
            <a:ext cx="3243253" cy="22367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980728"/>
            <a:ext cx="7892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IV   </a:t>
            </a:r>
            <a:r>
              <a:rPr lang="ru-RU" sz="2800" b="1" dirty="0" smtClean="0"/>
              <a:t>Информатика-это наше сегодня и завтра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988840"/>
            <a:ext cx="72397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 err="1"/>
              <a:t>Создала</a:t>
            </a:r>
            <a:r>
              <a:rPr lang="uk-UA" sz="2000" b="1" dirty="0"/>
              <a:t> и </a:t>
            </a:r>
            <a:r>
              <a:rPr lang="uk-UA" sz="2000" b="1" dirty="0" err="1"/>
              <a:t>зарегистрировала</a:t>
            </a:r>
            <a:r>
              <a:rPr lang="uk-UA" sz="2000" b="1" dirty="0"/>
              <a:t> сайт «</a:t>
            </a:r>
            <a:r>
              <a:rPr lang="uk-UA" sz="2000" b="1" dirty="0" err="1"/>
              <a:t>Умно</a:t>
            </a:r>
            <a:r>
              <a:rPr lang="uk-UA" sz="2000" b="1" dirty="0"/>
              <a:t> </a:t>
            </a:r>
            <a:r>
              <a:rPr lang="uk-UA" sz="2000" b="1" dirty="0" err="1"/>
              <a:t>жители</a:t>
            </a:r>
            <a:r>
              <a:rPr lang="uk-UA" sz="2000" b="1" dirty="0"/>
              <a:t>», (http://galina.ucoz.ua/</a:t>
            </a:r>
            <a:r>
              <a:rPr lang="ru-RU" sz="2000" b="1" u="sng" dirty="0">
                <a:hlinkClick r:id="rId3"/>
              </a:rPr>
              <a:t>Тищенко Галина Николаевна - Головна </a:t>
            </a:r>
            <a:r>
              <a:rPr lang="ru-RU" sz="2000" b="1" u="sng" dirty="0" err="1">
                <a:hlinkClick r:id="rId3"/>
              </a:rPr>
              <a:t>сторінка</a:t>
            </a:r>
            <a:r>
              <a:rPr lang="ru-RU" sz="2000" b="1" dirty="0"/>
              <a:t> </a:t>
            </a:r>
            <a:r>
              <a:rPr lang="uk-UA" sz="2000" b="1" dirty="0"/>
              <a:t>), </a:t>
            </a:r>
            <a:r>
              <a:rPr lang="uk-UA" sz="2000" b="1" dirty="0" err="1"/>
              <a:t>где</a:t>
            </a:r>
            <a:r>
              <a:rPr lang="uk-UA" sz="2000" b="1" dirty="0"/>
              <a:t> </a:t>
            </a:r>
            <a:r>
              <a:rPr lang="uk-UA" sz="2000" b="1" dirty="0" err="1"/>
              <a:t>предлагаются</a:t>
            </a:r>
            <a:r>
              <a:rPr lang="uk-UA" sz="2000" b="1" dirty="0"/>
              <a:t> </a:t>
            </a:r>
            <a:r>
              <a:rPr lang="uk-UA" sz="2000" b="1" dirty="0" err="1"/>
              <a:t>творческие</a:t>
            </a:r>
            <a:r>
              <a:rPr lang="uk-UA" sz="2000" b="1" dirty="0"/>
              <a:t> </a:t>
            </a:r>
            <a:r>
              <a:rPr lang="uk-UA" sz="2000" b="1" dirty="0" err="1"/>
              <a:t>задания</a:t>
            </a:r>
            <a:r>
              <a:rPr lang="uk-UA" sz="2000" b="1" dirty="0"/>
              <a:t> и </a:t>
            </a:r>
            <a:r>
              <a:rPr lang="uk-UA" sz="2000" b="1" dirty="0" err="1"/>
              <a:t>интересные</a:t>
            </a:r>
            <a:r>
              <a:rPr lang="uk-UA" sz="2000" b="1" dirty="0"/>
              <a:t> </a:t>
            </a:r>
            <a:r>
              <a:rPr lang="uk-UA" sz="2000" b="1" dirty="0" err="1"/>
              <a:t>разработки</a:t>
            </a:r>
            <a:r>
              <a:rPr lang="uk-UA" sz="2000" b="1" dirty="0"/>
              <a:t> по </a:t>
            </a:r>
            <a:r>
              <a:rPr lang="uk-UA" sz="2000" b="1" dirty="0" err="1"/>
              <a:t>математике</a:t>
            </a:r>
            <a:r>
              <a:rPr lang="uk-UA" sz="2000" b="1" dirty="0"/>
              <a:t>, </a:t>
            </a:r>
            <a:r>
              <a:rPr lang="uk-UA" sz="2000" b="1" dirty="0" err="1"/>
              <a:t>информатике</a:t>
            </a:r>
            <a:r>
              <a:rPr lang="uk-UA" sz="2000" b="1" dirty="0"/>
              <a:t>, </a:t>
            </a:r>
            <a:r>
              <a:rPr lang="uk-UA" sz="2000" b="1" dirty="0" err="1"/>
              <a:t>технологиям</a:t>
            </a:r>
            <a:r>
              <a:rPr lang="uk-UA" sz="2000" b="1" dirty="0"/>
              <a:t>.</a:t>
            </a:r>
            <a:endParaRPr lang="ru-RU" sz="2000" b="1" dirty="0"/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437112"/>
            <a:ext cx="4669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000" b="1" dirty="0" err="1"/>
              <a:t>Созданы</a:t>
            </a:r>
            <a:r>
              <a:rPr lang="uk-UA" sz="2000" b="1" dirty="0"/>
              <a:t> </a:t>
            </a:r>
            <a:r>
              <a:rPr lang="uk-UA" sz="2000" b="1" dirty="0" err="1"/>
              <a:t>презентации</a:t>
            </a:r>
            <a:r>
              <a:rPr lang="uk-UA" sz="2000" b="1" dirty="0"/>
              <a:t> по темам: «Найпростіші геометричні фігури», «Перетворення функцій», «</a:t>
            </a:r>
            <a:r>
              <a:rPr lang="uk-UA" sz="2000" b="1" dirty="0" smtClean="0"/>
              <a:t>Дії першого </a:t>
            </a:r>
            <a:r>
              <a:rPr lang="uk-UA" sz="2000" b="1" dirty="0"/>
              <a:t>ступеня зі звичайними дробами»</a:t>
            </a:r>
            <a:endParaRPr lang="ru-RU" sz="2000" b="1" dirty="0"/>
          </a:p>
        </p:txBody>
      </p:sp>
      <p:pic>
        <p:nvPicPr>
          <p:cNvPr id="3074" name="Picture 2" descr="D:\Галина\аттестация\Изображение   школа-лагерь 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929066"/>
            <a:ext cx="2406177" cy="2211191"/>
          </a:xfrm>
          <a:prstGeom prst="rect">
            <a:avLst/>
          </a:prstGeom>
          <a:noFill/>
        </p:spPr>
      </p:pic>
      <p:pic>
        <p:nvPicPr>
          <p:cNvPr id="3076" name="Picture 4" descr="http://galina.ucoz.ua/.s/t/909/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643314"/>
            <a:ext cx="3643338" cy="848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1605941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tx2">
                <a:lumMod val="50000"/>
                <a:alpha val="9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500042"/>
            <a:ext cx="78488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Разработала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и провела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бинарный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урок по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математике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и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информатике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«Звичайні дроби – </a:t>
            </a:r>
            <a:r>
              <a:rPr lang="en-US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MSWord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 6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класс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  <a:endParaRPr lang="ru-RU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Постоянно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пополняется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библиотечка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ученических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презентаций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на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темы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по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информатике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Возможности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Интернета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», 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Вирусы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и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антивирусы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», 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Интерфейс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фотошопа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»;</a:t>
            </a:r>
            <a:endParaRPr lang="ru-RU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На уроках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систематически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даются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задания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по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созданию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800" b="1" dirty="0" err="1">
                <a:solidFill>
                  <a:schemeClr val="bg1">
                    <a:lumMod val="75000"/>
                    <a:lumOff val="25000"/>
                  </a:schemeClr>
                </a:solidFill>
                <a:hlinkClick r:id="rId2" action="ppaction://hlinkpres?slideindex=1&amp;slidetitle="/>
              </a:rPr>
              <a:t>проэктных</a:t>
            </a:r>
            <a:r>
              <a:rPr lang="uk-UA" sz="2800" b="1" dirty="0">
                <a:solidFill>
                  <a:schemeClr val="bg1">
                    <a:lumMod val="75000"/>
                    <a:lumOff val="25000"/>
                  </a:schemeClr>
                </a:solidFill>
                <a:hlinkClick r:id="rId2" action="ppaction://hlinkpres?slideindex=1&amp;slidetitle="/>
              </a:rPr>
              <a:t> </a:t>
            </a:r>
            <a:r>
              <a:rPr lang="uk-UA" sz="2800" b="1" dirty="0" err="1">
                <a:solidFill>
                  <a:schemeClr val="bg1">
                    <a:lumMod val="75000"/>
                    <a:lumOff val="25000"/>
                  </a:schemeClr>
                </a:solidFill>
                <a:hlinkClick r:id="rId2" action="ppaction://hlinkpres?slideindex=1&amp;slidetitle="/>
              </a:rPr>
              <a:t>работ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</a:t>
            </a:r>
            <a:r>
              <a:rPr lang="uk-UA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например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</a:t>
            </a:r>
            <a:endParaRPr lang="en-US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Доброе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слово о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школе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», </a:t>
            </a:r>
            <a:endParaRPr lang="en-US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Приглашение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в школу», </a:t>
            </a:r>
            <a:endParaRPr lang="en-US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Ландшафтный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дизайн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пришкольной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территории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», 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Героические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улицы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Луганска</a:t>
            </a:r>
            <a:r>
              <a:rPr lang="uk-UA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»,</a:t>
            </a:r>
            <a:endParaRPr lang="en-US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«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Герои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Луганщины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», </a:t>
            </a:r>
            <a:endParaRPr lang="en-US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«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Поклон ветеранам» и </a:t>
            </a:r>
            <a:r>
              <a:rPr lang="uk-UA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другие</a:t>
            </a:r>
            <a:r>
              <a:rPr lang="uk-UA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  <a:endParaRPr lang="ru-RU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570" y="4714884"/>
            <a:ext cx="2535670" cy="18612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356858328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42919"/>
            <a:ext cx="756084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V 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технологии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  <a:hlinkClick r:id="rId3" action="ppaction://hlinkfile"/>
              </a:rPr>
              <a:t>это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  <a:hlinkClick r:id="rId3" action="ppaction://hlinkfile"/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  <a:hlinkClick r:id="rId3" action="ppaction://hlinkfile"/>
              </a:rPr>
              <a:t>творчество</a:t>
            </a:r>
            <a:endParaRPr lang="uk-UA" sz="24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Учениками 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7-11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класов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созданы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чудесные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картины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стиле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3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которые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когут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украсить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стены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вестебюлей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школы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: «Оберег», «На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свидании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», «Бригантина», «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Аэлита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», «Мавка», «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Снежная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королева» и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другие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;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Во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время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преподавания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обслуживающего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труда,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красной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строкой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проходит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 тема «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Этнографические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особенности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домашнего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хозяйства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и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искуства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»</a:t>
            </a: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80" y="4077072"/>
            <a:ext cx="2648131" cy="25649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4000496" y="3786190"/>
            <a:ext cx="4500594" cy="2714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7472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560" y="285728"/>
            <a:ext cx="79022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Профориентационная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работа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по темам:</a:t>
            </a:r>
            <a:endParaRPr lang="en-US" sz="24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/>
            <a:endParaRPr lang="en-US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/>
            <a:endParaRPr lang="en-US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/>
            <a:endParaRPr lang="en-US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/>
            <a:endParaRPr lang="en-US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/>
            <a:endParaRPr lang="en-US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uk-UA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just"/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что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сближает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детей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и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родителей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позволяет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делать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логические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выводы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и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планы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на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будущее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расширяет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знания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о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возможных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профессиональных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направ-лениях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Создана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папка –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наполнитель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ученических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работ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и ряд </a:t>
            </a:r>
            <a:r>
              <a:rPr lang="uk-UA" sz="2400" b="1" dirty="0" err="1">
                <a:solidFill>
                  <a:schemeClr val="bg2">
                    <a:lumMod val="75000"/>
                  </a:schemeClr>
                </a:solidFill>
              </a:rPr>
              <a:t>презентаций</a:t>
            </a:r>
            <a:r>
              <a:rPr lang="uk-UA" sz="2400" b="1" dirty="0">
                <a:solidFill>
                  <a:schemeClr val="bg2">
                    <a:lumMod val="75000"/>
                  </a:schemeClr>
                </a:solidFill>
              </a:rPr>
              <a:t> по </a:t>
            </a:r>
            <a:r>
              <a:rPr lang="uk-UA" sz="2400" b="1" dirty="0" err="1" smtClean="0">
                <a:solidFill>
                  <a:schemeClr val="bg2">
                    <a:lumMod val="75000"/>
                  </a:schemeClr>
                </a:solidFill>
              </a:rPr>
              <a:t>профессиограммам</a:t>
            </a:r>
            <a:r>
              <a:rPr lang="uk-UA" sz="2400" b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9340" y="4224147"/>
            <a:ext cx="2489029" cy="241080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785794"/>
          <a:ext cx="807249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7"/>
                <a:gridCol w="403624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5-й клас – «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Кем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работают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мои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родители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»;</a:t>
                      </a:r>
                      <a:endParaRPr lang="en-US" sz="1800" b="1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6-й клас – «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Где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работают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мои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родители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»;</a:t>
                      </a:r>
                      <a:endParaRPr lang="ru-RU" sz="1800" b="1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7-й клас – «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Интересные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профессии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»;</a:t>
                      </a:r>
                      <a:endParaRPr lang="ru-RU" sz="1800" b="1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endParaRPr lang="ru-RU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8-й клас – «Мир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профессий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»;</a:t>
                      </a:r>
                      <a:endParaRPr lang="en-US" sz="1800" b="1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9-й клас – «Моя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будущая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профессия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»;</a:t>
                      </a:r>
                      <a:endParaRPr lang="en-US" sz="1800" b="1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10-й клас – «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Профессиограмма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»;</a:t>
                      </a:r>
                      <a:endParaRPr lang="ru-RU" sz="1800" b="1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11-й клас – «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Мой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карьерный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uk-UA" sz="1800" b="1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рост</a:t>
                      </a:r>
                      <a:r>
                        <a:rPr lang="uk-UA" sz="18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»,</a:t>
                      </a:r>
                      <a:endParaRPr lang="ru-RU" sz="1800" b="1" dirty="0" smtClean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endParaRPr lang="ru-RU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 descr="http://molodej29.ru/images/left/p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4429132"/>
            <a:ext cx="3830200" cy="2113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4386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428728" y="4071942"/>
            <a:ext cx="3357586" cy="238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835696" y="98072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Технологии-чудеса своими руками!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 descr="F:\фото\школа\Изображение   школа-лагер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857364"/>
            <a:ext cx="3071834" cy="207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D:\Галина\аттестация\Изображение   школа-лагерь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857496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http://muzmix.com/images/songs/6048/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857364"/>
            <a:ext cx="1812739" cy="20717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1" name="Picture 5" descr="http://iz-bumagi.com/wp-content/uploads/2015/03/akko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4643446"/>
            <a:ext cx="2357454" cy="170823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68598691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214554"/>
            <a:ext cx="85011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400" b="1" dirty="0" smtClean="0"/>
              <a:t>      </a:t>
            </a:r>
            <a:r>
              <a:rPr lang="uk-UA" sz="2400" b="1" dirty="0" err="1" smtClean="0"/>
              <a:t>Задания</a:t>
            </a:r>
            <a:r>
              <a:rPr lang="uk-UA" sz="2400" b="1" dirty="0" smtClean="0"/>
              <a:t> </a:t>
            </a:r>
            <a:r>
              <a:rPr lang="uk-UA" sz="2400" b="1" dirty="0" err="1"/>
              <a:t>подготовить</a:t>
            </a:r>
            <a:r>
              <a:rPr lang="uk-UA" sz="2400" b="1" dirty="0"/>
              <a:t> </a:t>
            </a:r>
            <a:r>
              <a:rPr lang="uk-UA" sz="2400" b="1" dirty="0" err="1"/>
              <a:t>сообщение</a:t>
            </a:r>
            <a:r>
              <a:rPr lang="uk-UA" sz="2400" b="1" dirty="0"/>
              <a:t> </a:t>
            </a:r>
            <a:r>
              <a:rPr lang="uk-UA" sz="2400" b="1" dirty="0" err="1" smtClean="0"/>
              <a:t>или</a:t>
            </a:r>
            <a:r>
              <a:rPr lang="uk-UA" sz="2400" b="1" dirty="0" smtClean="0"/>
              <a:t> </a:t>
            </a:r>
            <a:r>
              <a:rPr lang="uk-UA" sz="2400" b="1" dirty="0"/>
              <a:t>реферат на </a:t>
            </a:r>
            <a:r>
              <a:rPr lang="uk-UA" sz="2400" b="1" dirty="0" err="1"/>
              <a:t>темы</a:t>
            </a:r>
            <a:r>
              <a:rPr lang="uk-UA" sz="2400" b="1" dirty="0"/>
              <a:t>: </a:t>
            </a:r>
            <a:endParaRPr lang="uk-UA" sz="2400" b="1" dirty="0" smtClean="0"/>
          </a:p>
          <a:p>
            <a:pPr lvl="0" algn="just"/>
            <a:r>
              <a:rPr lang="uk-UA" sz="2400" b="1" dirty="0" smtClean="0"/>
              <a:t>«</a:t>
            </a:r>
            <a:r>
              <a:rPr lang="uk-UA" sz="2400" b="1" dirty="0" err="1"/>
              <a:t>Что</a:t>
            </a:r>
            <a:r>
              <a:rPr lang="uk-UA" sz="2400" b="1" dirty="0"/>
              <a:t> я знаю о </a:t>
            </a:r>
            <a:r>
              <a:rPr lang="uk-UA" sz="2400" b="1" dirty="0" err="1"/>
              <a:t>войне</a:t>
            </a:r>
            <a:r>
              <a:rPr lang="uk-UA" sz="2400" b="1" dirty="0" smtClean="0"/>
              <a:t>»,</a:t>
            </a:r>
          </a:p>
          <a:p>
            <a:pPr lvl="0" algn="just"/>
            <a:r>
              <a:rPr lang="uk-UA" sz="2400" b="1" dirty="0" smtClean="0"/>
              <a:t> </a:t>
            </a:r>
            <a:r>
              <a:rPr lang="uk-UA" sz="2400" b="1" dirty="0"/>
              <a:t>«</a:t>
            </a:r>
            <a:r>
              <a:rPr lang="uk-UA" sz="2400" b="1" dirty="0" err="1"/>
              <a:t>Мой</a:t>
            </a:r>
            <a:r>
              <a:rPr lang="uk-UA" sz="2400" b="1" dirty="0"/>
              <a:t> </a:t>
            </a:r>
            <a:r>
              <a:rPr lang="uk-UA" sz="2400" b="1" dirty="0" err="1"/>
              <a:t>родственник</a:t>
            </a:r>
            <a:r>
              <a:rPr lang="uk-UA" sz="2400" b="1" dirty="0"/>
              <a:t> </a:t>
            </a:r>
            <a:r>
              <a:rPr lang="uk-UA" sz="2400" b="1" dirty="0" err="1"/>
              <a:t>был</a:t>
            </a:r>
            <a:r>
              <a:rPr lang="uk-UA" sz="2400" b="1" dirty="0"/>
              <a:t> в </a:t>
            </a:r>
            <a:r>
              <a:rPr lang="uk-UA" sz="2400" b="1" dirty="0" err="1"/>
              <a:t>Афганистане</a:t>
            </a:r>
            <a:r>
              <a:rPr lang="uk-UA" sz="2400" b="1" dirty="0"/>
              <a:t>», </a:t>
            </a:r>
            <a:endParaRPr lang="uk-UA" sz="2400" b="1" dirty="0" smtClean="0"/>
          </a:p>
          <a:p>
            <a:pPr lvl="0" algn="just"/>
            <a:r>
              <a:rPr lang="uk-UA" sz="2400" b="1" dirty="0" smtClean="0"/>
              <a:t>«</a:t>
            </a:r>
            <a:r>
              <a:rPr lang="uk-UA" sz="2400" b="1" dirty="0" err="1"/>
              <a:t>Мои</a:t>
            </a:r>
            <a:r>
              <a:rPr lang="uk-UA" sz="2400" b="1" dirty="0"/>
              <a:t> земляки с Краснодона</a:t>
            </a:r>
            <a:r>
              <a:rPr lang="uk-UA" sz="2400" b="1" dirty="0" smtClean="0"/>
              <a:t>»,</a:t>
            </a:r>
          </a:p>
          <a:p>
            <a:pPr lvl="0" algn="just"/>
            <a:r>
              <a:rPr lang="uk-UA" sz="2400" b="1" dirty="0" smtClean="0"/>
              <a:t> </a:t>
            </a:r>
            <a:r>
              <a:rPr lang="uk-UA" sz="2400" b="1" dirty="0"/>
              <a:t>«</a:t>
            </a:r>
            <a:r>
              <a:rPr lang="uk-UA" sz="2400" b="1" dirty="0" err="1"/>
              <a:t>Дети</a:t>
            </a:r>
            <a:r>
              <a:rPr lang="uk-UA" sz="2400" b="1" dirty="0"/>
              <a:t> </a:t>
            </a:r>
            <a:r>
              <a:rPr lang="uk-UA" sz="2400" b="1" dirty="0" err="1" smtClean="0"/>
              <a:t>войны”</a:t>
            </a:r>
            <a:r>
              <a:rPr lang="uk-UA" sz="2400" b="1" dirty="0" smtClean="0"/>
              <a:t>, </a:t>
            </a:r>
          </a:p>
          <a:p>
            <a:pPr lvl="0" algn="just"/>
            <a:r>
              <a:rPr lang="uk-UA" sz="2400" b="1" dirty="0" smtClean="0"/>
              <a:t>«</a:t>
            </a:r>
            <a:r>
              <a:rPr lang="uk-UA" sz="2400" b="1" dirty="0" err="1"/>
              <a:t>Герои</a:t>
            </a:r>
            <a:r>
              <a:rPr lang="uk-UA" sz="2400" b="1" dirty="0"/>
              <a:t> </a:t>
            </a:r>
            <a:r>
              <a:rPr lang="uk-UA" sz="2400" b="1" dirty="0" err="1"/>
              <a:t>Луганщины</a:t>
            </a:r>
            <a:r>
              <a:rPr lang="uk-UA" sz="2400" b="1" dirty="0"/>
              <a:t>» - </a:t>
            </a:r>
            <a:endParaRPr lang="uk-UA" sz="2400" b="1" dirty="0" smtClean="0"/>
          </a:p>
          <a:p>
            <a:pPr lvl="0" algn="just"/>
            <a:r>
              <a:rPr lang="uk-UA" sz="2400" b="1" i="1" dirty="0" smtClean="0"/>
              <a:t>все </a:t>
            </a:r>
            <a:r>
              <a:rPr lang="uk-UA" sz="2400" b="1" i="1" dirty="0"/>
              <a:t>через призму </a:t>
            </a:r>
            <a:r>
              <a:rPr lang="uk-UA" sz="2400" b="1" i="1" dirty="0" err="1"/>
              <a:t>родного</a:t>
            </a:r>
            <a:r>
              <a:rPr lang="uk-UA" sz="2400" b="1" i="1" dirty="0"/>
              <a:t> </a:t>
            </a:r>
            <a:r>
              <a:rPr lang="uk-UA" sz="2400" b="1" i="1" dirty="0" err="1"/>
              <a:t>края</a:t>
            </a:r>
            <a:r>
              <a:rPr lang="uk-UA" sz="2400" b="1" i="1" dirty="0"/>
              <a:t>. </a:t>
            </a:r>
            <a:endParaRPr lang="uk-UA" sz="2400" b="1" i="1" dirty="0" smtClean="0"/>
          </a:p>
          <a:p>
            <a:pPr lvl="0" algn="just"/>
            <a:r>
              <a:rPr lang="uk-UA" sz="2400" b="1" dirty="0" smtClean="0"/>
              <a:t>         </a:t>
            </a:r>
            <a:r>
              <a:rPr lang="uk-UA" sz="2400" b="1" dirty="0" err="1" smtClean="0"/>
              <a:t>Пополняется</a:t>
            </a:r>
            <a:r>
              <a:rPr lang="uk-UA" sz="2400" b="1" dirty="0" smtClean="0"/>
              <a:t>  </a:t>
            </a:r>
            <a:r>
              <a:rPr lang="uk-UA" sz="2400" b="1" dirty="0"/>
              <a:t>папка-альбом с </a:t>
            </a:r>
            <a:r>
              <a:rPr lang="uk-UA" sz="2400" b="1" dirty="0" err="1"/>
              <a:t>соответствующими</a:t>
            </a:r>
            <a:r>
              <a:rPr lang="uk-UA" sz="2400" b="1" dirty="0"/>
              <a:t> </a:t>
            </a:r>
            <a:r>
              <a:rPr lang="uk-UA" sz="2400" b="1" dirty="0" err="1"/>
              <a:t>разделами</a:t>
            </a:r>
            <a:r>
              <a:rPr lang="uk-UA" sz="2400" b="1" dirty="0"/>
              <a:t>, </a:t>
            </a:r>
            <a:r>
              <a:rPr lang="uk-UA" sz="2400" b="1" dirty="0" err="1"/>
              <a:t>историческими</a:t>
            </a:r>
            <a:r>
              <a:rPr lang="uk-UA" sz="2400" b="1" dirty="0"/>
              <a:t> фактами, </a:t>
            </a:r>
            <a:r>
              <a:rPr lang="uk-UA" sz="2400" b="1" dirty="0" err="1"/>
              <a:t>воспоминаниями</a:t>
            </a:r>
            <a:r>
              <a:rPr lang="uk-UA" sz="2400" b="1" dirty="0"/>
              <a:t> </a:t>
            </a:r>
            <a:r>
              <a:rPr lang="uk-UA" sz="2400" b="1" dirty="0" err="1"/>
              <a:t>участников</a:t>
            </a:r>
            <a:r>
              <a:rPr lang="uk-UA" sz="2400" b="1" dirty="0"/>
              <a:t> и </a:t>
            </a:r>
            <a:r>
              <a:rPr lang="uk-UA" sz="2400" b="1" dirty="0" err="1" smtClean="0"/>
              <a:t>отношением</a:t>
            </a:r>
            <a:r>
              <a:rPr lang="uk-UA" sz="2400" b="1" dirty="0" smtClean="0"/>
              <a:t> </a:t>
            </a:r>
            <a:r>
              <a:rPr lang="uk-UA" sz="2400" b="1" dirty="0" err="1"/>
              <a:t>учеников</a:t>
            </a:r>
            <a:r>
              <a:rPr lang="uk-UA" sz="2400" b="1" dirty="0"/>
              <a:t>  к данням </a:t>
            </a:r>
            <a:r>
              <a:rPr lang="uk-UA" sz="2400" b="1" dirty="0" err="1"/>
              <a:t>событиям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6" y="0"/>
            <a:ext cx="3264910" cy="25925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00364" y="285728"/>
            <a:ext cx="6143636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Воспитание патриотизма.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Documents and Settings\Галина\Мои документы\Мои рисунки\о героя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857496"/>
            <a:ext cx="1314116" cy="185738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190866952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67000">
              <a:srgbClr val="C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4544" y="2500306"/>
            <a:ext cx="9468544" cy="410453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b="1" dirty="0" smtClean="0"/>
              <a:t>	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Не могу я жить в покое если вся душа в огне,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Не могу я жить без боя и без бури в полусне.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Мой удел к борьбе стремиться,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Вечный жар во мне кипит!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Тесны жизни мне границы,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По теченью плыть претит.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Мне обнять по силам небо!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Целый мир к груди прижать!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И в любви и в страстном гневе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	Я хотела б трепетать! … 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                                                                                     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2928958" cy="2353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WordArt 5"/>
          <p:cNvSpPr>
            <a:spLocks noChangeArrowheads="1" noChangeShapeType="1" noTextEdit="1"/>
          </p:cNvSpPr>
          <p:nvPr/>
        </p:nvSpPr>
        <p:spPr bwMode="auto">
          <a:xfrm>
            <a:off x="4067175" y="333375"/>
            <a:ext cx="3814763" cy="13684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ГИМН ЧУВСТВАМ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6410325" y="1770063"/>
            <a:ext cx="1227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К. Маркс</a:t>
            </a: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487641" cy="26638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46074561"/>
      </p:ext>
    </p:extLst>
  </p:cSld>
  <p:clrMapOvr>
    <a:masterClrMapping/>
  </p:clrMapOvr>
  <p:transition advTm="45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1340768"/>
            <a:ext cx="4723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b="1" dirty="0" smtClean="0">
                <a:solidFill>
                  <a:srgbClr val="002060"/>
                </a:solidFill>
              </a:rPr>
              <a:t> Я </a:t>
            </a:r>
            <a:r>
              <a:rPr lang="ru-RU" sz="2400" b="1" dirty="0">
                <a:solidFill>
                  <a:srgbClr val="002060"/>
                </a:solidFill>
              </a:rPr>
              <a:t>делаю то, что </a:t>
            </a:r>
            <a:r>
              <a:rPr lang="ru-RU" sz="2400" b="1" dirty="0" smtClean="0">
                <a:solidFill>
                  <a:srgbClr val="002060"/>
                </a:solidFill>
              </a:rPr>
              <a:t>умею и делаю это на совесть!</a:t>
            </a:r>
          </a:p>
          <a:p>
            <a:pPr font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Делаю то, что меня волнует и </a:t>
            </a:r>
            <a:r>
              <a:rPr lang="ru-RU" sz="2400" b="1" dirty="0" smtClean="0">
                <a:solidFill>
                  <a:srgbClr val="002060"/>
                </a:solidFill>
              </a:rPr>
              <a:t>это моя жизнь!</a:t>
            </a:r>
            <a:endParaRPr lang="ru-RU" sz="2400" b="1" dirty="0">
              <a:solidFill>
                <a:srgbClr val="002060"/>
              </a:solidFill>
            </a:endParaRPr>
          </a:p>
          <a:p>
            <a:pPr fontAlgn="ctr"/>
            <a:r>
              <a:rPr lang="ru-RU" sz="2400" b="1" dirty="0" smtClean="0">
                <a:solidFill>
                  <a:srgbClr val="002060"/>
                </a:solidFill>
              </a:rPr>
              <a:t>Я </a:t>
            </a:r>
            <a:r>
              <a:rPr lang="ru-RU" sz="2400" b="1" dirty="0">
                <a:solidFill>
                  <a:srgbClr val="002060"/>
                </a:solidFill>
              </a:rPr>
              <a:t>делаю то, что я люблю</a:t>
            </a:r>
            <a:r>
              <a:rPr lang="ru-RU" sz="2400" b="1" dirty="0" smtClean="0">
                <a:solidFill>
                  <a:srgbClr val="002060"/>
                </a:solidFill>
              </a:rPr>
              <a:t>!           Я люблю то, </a:t>
            </a:r>
            <a:r>
              <a:rPr lang="ru-RU" sz="2400" b="1" dirty="0">
                <a:solidFill>
                  <a:srgbClr val="002060"/>
                </a:solidFill>
              </a:rPr>
              <a:t>ч</a:t>
            </a:r>
            <a:r>
              <a:rPr lang="ru-RU" sz="2400" b="1" dirty="0" smtClean="0">
                <a:solidFill>
                  <a:srgbClr val="002060"/>
                </a:solidFill>
              </a:rPr>
              <a:t>то я делаю!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214810" y="3857628"/>
            <a:ext cx="3379138" cy="228601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71665739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3" y="1772816"/>
            <a:ext cx="87502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uk-UA" sz="2800" b="1" dirty="0" err="1" smtClean="0">
                <a:solidFill>
                  <a:srgbClr val="FFFF00"/>
                </a:solidFill>
              </a:rPr>
              <a:t>Раздел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1 </a:t>
            </a:r>
            <a:r>
              <a:rPr lang="uk-UA" sz="2800" b="1" dirty="0" err="1" smtClean="0">
                <a:solidFill>
                  <a:srgbClr val="FFFF00"/>
                </a:solidFill>
              </a:rPr>
              <a:t>Общая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err="1" smtClean="0">
                <a:solidFill>
                  <a:srgbClr val="FFFF00"/>
                </a:solidFill>
              </a:rPr>
              <a:t>информация</a:t>
            </a:r>
            <a:r>
              <a:rPr lang="uk-UA" sz="2800" b="1" dirty="0" smtClean="0">
                <a:solidFill>
                  <a:srgbClr val="FFFF00"/>
                </a:solidFill>
              </a:rPr>
              <a:t> об </a:t>
            </a:r>
            <a:r>
              <a:rPr lang="uk-UA" sz="2800" b="1" dirty="0" err="1" smtClean="0">
                <a:solidFill>
                  <a:srgbClr val="FFFF00"/>
                </a:solidFill>
              </a:rPr>
              <a:t>учителе</a:t>
            </a:r>
            <a:endParaRPr lang="uk-UA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uk-UA" sz="2800" b="1" dirty="0" err="1" smtClean="0">
                <a:solidFill>
                  <a:srgbClr val="FFFF00"/>
                </a:solidFill>
              </a:rPr>
              <a:t>Раздел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2 Результати </a:t>
            </a:r>
            <a:r>
              <a:rPr lang="uk-UA" sz="2800" b="1" dirty="0" err="1" smtClean="0">
                <a:solidFill>
                  <a:srgbClr val="FFFF00"/>
                </a:solidFill>
              </a:rPr>
              <a:t>педагогической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err="1" smtClean="0">
                <a:solidFill>
                  <a:srgbClr val="FFFF00"/>
                </a:solidFill>
              </a:rPr>
              <a:t>деяльности</a:t>
            </a:r>
            <a:endParaRPr lang="uk-UA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uk-UA" sz="2800" b="1" dirty="0" err="1" smtClean="0">
                <a:solidFill>
                  <a:srgbClr val="FFFF00"/>
                </a:solidFill>
              </a:rPr>
              <a:t>Раздел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3 </a:t>
            </a:r>
            <a:r>
              <a:rPr lang="uk-UA" sz="2800" b="1" dirty="0" err="1" smtClean="0">
                <a:solidFill>
                  <a:srgbClr val="FFFF00"/>
                </a:solidFill>
              </a:rPr>
              <a:t>Научно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– </a:t>
            </a:r>
            <a:r>
              <a:rPr lang="uk-UA" sz="2800" b="1" dirty="0" err="1" smtClean="0">
                <a:solidFill>
                  <a:srgbClr val="FFFF00"/>
                </a:solidFill>
              </a:rPr>
              <a:t>методическая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err="1" smtClean="0">
                <a:solidFill>
                  <a:srgbClr val="FFFF00"/>
                </a:solidFill>
              </a:rPr>
              <a:t>деятельность</a:t>
            </a:r>
            <a:endParaRPr lang="uk-UA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uk-UA" sz="2800" b="1" dirty="0" err="1" smtClean="0">
                <a:solidFill>
                  <a:srgbClr val="FFFF00"/>
                </a:solidFill>
              </a:rPr>
              <a:t>Раздел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4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err="1" smtClean="0">
                <a:solidFill>
                  <a:srgbClr val="FFFF00"/>
                </a:solidFill>
              </a:rPr>
              <a:t>Научно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– </a:t>
            </a:r>
            <a:r>
              <a:rPr lang="uk-UA" sz="2800" b="1" dirty="0" err="1" smtClean="0">
                <a:solidFill>
                  <a:srgbClr val="FFFF00"/>
                </a:solidFill>
              </a:rPr>
              <a:t>материальная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>
                <a:solidFill>
                  <a:srgbClr val="FFFF00"/>
                </a:solidFill>
              </a:rPr>
              <a:t>база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2800" b="1" dirty="0" err="1" smtClean="0">
                <a:solidFill>
                  <a:srgbClr val="FFFF00"/>
                </a:solidFill>
              </a:rPr>
              <a:t>Раздел</a:t>
            </a:r>
            <a:r>
              <a:rPr lang="uk-UA" sz="2800" b="1" dirty="0" smtClean="0">
                <a:solidFill>
                  <a:srgbClr val="FFFF00"/>
                </a:solidFill>
              </a:rPr>
              <a:t> 5 </a:t>
            </a:r>
            <a:r>
              <a:rPr lang="uk-UA" sz="2800" b="1" dirty="0" err="1" smtClean="0">
                <a:solidFill>
                  <a:srgbClr val="FFFF00"/>
                </a:solidFill>
              </a:rPr>
              <a:t>Творческий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err="1" smtClean="0">
                <a:solidFill>
                  <a:srgbClr val="FFFF00"/>
                </a:solidFill>
              </a:rPr>
              <a:t>подход</a:t>
            </a:r>
            <a:r>
              <a:rPr lang="uk-UA" sz="2800" b="1" dirty="0" smtClean="0">
                <a:solidFill>
                  <a:srgbClr val="FFFF00"/>
                </a:solidFill>
              </a:rPr>
              <a:t>        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9375">
            <a:off x="4857752" y="4214818"/>
            <a:ext cx="3491880" cy="21137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14414" y="500042"/>
            <a:ext cx="713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Структура портфолио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9170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729182"/>
          </a:xfrm>
        </p:spPr>
        <p:txBody>
          <a:bodyPr numCol="2"/>
          <a:lstStyle/>
          <a:p>
            <a:pPr eaLnBrk="1" hangingPunct="1">
              <a:buNone/>
              <a:defRPr/>
            </a:pPr>
            <a:r>
              <a:rPr lang="uk-UA" sz="2400" b="1" i="1" dirty="0" err="1" smtClean="0">
                <a:latin typeface="Times New Roman" pitchFamily="18" charset="0"/>
              </a:rPr>
              <a:t>Образование</a:t>
            </a:r>
            <a:r>
              <a:rPr lang="uk-UA" sz="2400" b="1" i="1" dirty="0" smtClean="0">
                <a:latin typeface="Times New Roman" pitchFamily="18" charset="0"/>
              </a:rPr>
              <a:t> :</a:t>
            </a:r>
            <a:r>
              <a:rPr lang="uk-UA" b="1" dirty="0" smtClean="0"/>
              <a:t> </a:t>
            </a:r>
          </a:p>
          <a:p>
            <a:pPr eaLnBrk="1" hangingPunct="1">
              <a:buNone/>
              <a:defRPr/>
            </a:pPr>
            <a:r>
              <a:rPr lang="uk-UA" sz="2400" b="1" dirty="0" smtClean="0"/>
              <a:t>ЛГПИ </a:t>
            </a:r>
            <a:r>
              <a:rPr lang="uk-UA" sz="2000" b="1" dirty="0" err="1" smtClean="0"/>
              <a:t>им</a:t>
            </a:r>
            <a:r>
              <a:rPr lang="uk-UA" sz="2000" b="1" dirty="0" smtClean="0"/>
              <a:t>. Т. Г. Шевченко</a:t>
            </a:r>
            <a:r>
              <a:rPr lang="uk-UA" sz="2400" b="1" dirty="0" smtClean="0"/>
              <a:t>, 1985г., </a:t>
            </a:r>
            <a:r>
              <a:rPr lang="uk-UA" sz="2400" b="1" dirty="0" err="1" smtClean="0"/>
              <a:t>физмат</a:t>
            </a:r>
            <a:r>
              <a:rPr lang="uk-UA" sz="2400" b="1" dirty="0" smtClean="0"/>
              <a:t>, ОТД, по </a:t>
            </a:r>
            <a:r>
              <a:rPr lang="uk-UA" sz="2400" b="1" dirty="0" err="1" smtClean="0"/>
              <a:t>специальности</a:t>
            </a:r>
            <a:r>
              <a:rPr lang="uk-UA" sz="2400" b="1" dirty="0" smtClean="0"/>
              <a:t> «Учитель </a:t>
            </a:r>
            <a:r>
              <a:rPr lang="uk-UA" sz="2400" b="1" dirty="0" err="1" smtClean="0"/>
              <a:t>обще</a:t>
            </a:r>
            <a:r>
              <a:rPr lang="uk-UA" sz="2400" b="1" dirty="0" smtClean="0"/>
              <a:t> - </a:t>
            </a:r>
            <a:r>
              <a:rPr lang="uk-UA" sz="2400" b="1" dirty="0" err="1" smtClean="0"/>
              <a:t>технических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дисциплин</a:t>
            </a:r>
            <a:r>
              <a:rPr lang="uk-UA" sz="2400" b="1" dirty="0" smtClean="0"/>
              <a:t> и труда». </a:t>
            </a:r>
          </a:p>
          <a:p>
            <a:pPr eaLnBrk="1" hangingPunct="1">
              <a:buNone/>
              <a:defRPr/>
            </a:pPr>
            <a:r>
              <a:rPr lang="uk-UA" sz="2400" b="1" dirty="0" smtClean="0"/>
              <a:t>Диплом с </a:t>
            </a:r>
            <a:r>
              <a:rPr lang="uk-UA" sz="2400" b="1" dirty="0" err="1" smtClean="0"/>
              <a:t>отличием</a:t>
            </a:r>
            <a:r>
              <a:rPr lang="uk-UA" b="1" dirty="0" smtClean="0"/>
              <a:t>.            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7171" name="Picture 4" descr="алый пару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025" y="0"/>
            <a:ext cx="2339975" cy="170021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5072074"/>
            <a:ext cx="2937102" cy="16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7" descr="Белый мрамор"/>
          <p:cNvSpPr>
            <a:spLocks noChangeArrowheads="1" noChangeShapeType="1" noTextEdit="1"/>
          </p:cNvSpPr>
          <p:nvPr/>
        </p:nvSpPr>
        <p:spPr bwMode="auto">
          <a:xfrm>
            <a:off x="2484438" y="188913"/>
            <a:ext cx="1781175" cy="5238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Раздел </a:t>
            </a:r>
            <a:r>
              <a:rPr lang="ru-RU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1</a:t>
            </a:r>
          </a:p>
        </p:txBody>
      </p:sp>
      <p:sp>
        <p:nvSpPr>
          <p:cNvPr id="7174" name="WordArt 8"/>
          <p:cNvSpPr>
            <a:spLocks noChangeArrowheads="1" noChangeShapeType="1" noTextEdit="1"/>
          </p:cNvSpPr>
          <p:nvPr/>
        </p:nvSpPr>
        <p:spPr bwMode="auto">
          <a:xfrm>
            <a:off x="250825" y="836613"/>
            <a:ext cx="6192838" cy="571500"/>
          </a:xfrm>
          <a:prstGeom prst="rect">
            <a:avLst/>
          </a:prstGeom>
          <a:solidFill>
            <a:schemeClr val="bg2">
              <a:lumMod val="75000"/>
            </a:scheme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ОБЩИЕ СВЕДЕНИЯ ОБ УЧИТЕЛЕ</a:t>
            </a:r>
            <a:endParaRPr lang="ru-RU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0562" y="1571612"/>
            <a:ext cx="442915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i="1" dirty="0" err="1" smtClean="0"/>
              <a:t>Второе</a:t>
            </a:r>
            <a:r>
              <a:rPr lang="uk-UA" sz="2400" b="1" i="1" dirty="0" smtClean="0"/>
              <a:t> </a:t>
            </a:r>
            <a:r>
              <a:rPr lang="uk-UA" sz="2400" b="1" i="1" dirty="0" err="1" smtClean="0"/>
              <a:t>образование</a:t>
            </a:r>
            <a:r>
              <a:rPr lang="uk-UA" sz="2400" b="1" i="1" dirty="0" smtClean="0"/>
              <a:t>:</a:t>
            </a:r>
          </a:p>
          <a:p>
            <a:pPr>
              <a:defRPr/>
            </a:pPr>
            <a:r>
              <a:rPr lang="uk-UA" sz="2400" b="1" dirty="0" smtClean="0"/>
              <a:t>ЛГПИ </a:t>
            </a:r>
            <a:r>
              <a:rPr lang="uk-UA" sz="2400" b="1" dirty="0" err="1" smtClean="0"/>
              <a:t>им</a:t>
            </a:r>
            <a:r>
              <a:rPr lang="uk-UA" sz="2400" b="1" dirty="0" smtClean="0"/>
              <a:t>. Т. Г.Шевченко, 1994р., факультет </a:t>
            </a:r>
            <a:r>
              <a:rPr lang="uk-UA" sz="2400" b="1" dirty="0" err="1" smtClean="0"/>
              <a:t>пере-подготовки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кадров</a:t>
            </a:r>
            <a:r>
              <a:rPr lang="uk-UA" sz="2400" b="1" dirty="0" smtClean="0"/>
              <a:t> по перспективним </a:t>
            </a:r>
            <a:r>
              <a:rPr lang="uk-UA" sz="2400" b="1" dirty="0" err="1" smtClean="0"/>
              <a:t>направ-лениям</a:t>
            </a:r>
            <a:r>
              <a:rPr lang="uk-UA" sz="2400" b="1" dirty="0" smtClean="0"/>
              <a:t> науки,  по </a:t>
            </a:r>
            <a:r>
              <a:rPr lang="uk-UA" sz="2400" b="1" dirty="0" err="1" smtClean="0"/>
              <a:t>специ-альности</a:t>
            </a:r>
            <a:r>
              <a:rPr lang="uk-UA" sz="2400" b="1" dirty="0" smtClean="0"/>
              <a:t> «</a:t>
            </a:r>
            <a:r>
              <a:rPr lang="uk-UA" sz="2400" b="1" dirty="0" err="1" smtClean="0"/>
              <a:t>Психология</a:t>
            </a:r>
            <a:r>
              <a:rPr lang="uk-UA" sz="2400" b="1" dirty="0" smtClean="0"/>
              <a:t>. </a:t>
            </a:r>
            <a:r>
              <a:rPr lang="uk-UA" sz="2400" b="1" dirty="0" err="1" smtClean="0"/>
              <a:t>Практическая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психология</a:t>
            </a:r>
            <a:r>
              <a:rPr lang="uk-UA" sz="2400" b="1" dirty="0" smtClean="0"/>
              <a:t> в </a:t>
            </a:r>
            <a:r>
              <a:rPr lang="uk-UA" sz="2400" b="1" dirty="0" err="1" smtClean="0"/>
              <a:t>сфере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образования</a:t>
            </a:r>
            <a:r>
              <a:rPr lang="uk-UA" sz="2400" b="1" dirty="0" smtClean="0"/>
              <a:t>». </a:t>
            </a:r>
          </a:p>
          <a:p>
            <a:pPr>
              <a:defRPr/>
            </a:pPr>
            <a:r>
              <a:rPr lang="uk-UA" sz="2400" b="1" dirty="0" smtClean="0"/>
              <a:t>На </a:t>
            </a:r>
            <a:r>
              <a:rPr lang="uk-UA" sz="2400" b="1" dirty="0" err="1" smtClean="0"/>
              <a:t>отлично</a:t>
            </a:r>
            <a:r>
              <a:rPr lang="uk-UA" sz="2400" b="1" dirty="0" smtClean="0"/>
              <a:t>.</a:t>
            </a:r>
          </a:p>
          <a:p>
            <a:pPr>
              <a:defRPr/>
            </a:pPr>
            <a:r>
              <a:rPr lang="uk-UA" b="1" dirty="0" smtClean="0"/>
              <a:t> </a:t>
            </a:r>
            <a:endParaRPr lang="uk-UA" sz="2400" b="1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5143512"/>
            <a:ext cx="2143140" cy="13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6564898"/>
      </p:ext>
    </p:extLst>
  </p:cSld>
  <p:clrMapOvr>
    <a:masterClrMapping/>
  </p:clrMapOvr>
  <p:transition spd="slow" advTm="11969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928670"/>
            <a:ext cx="8258204" cy="85725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800" i="1" dirty="0" smtClean="0"/>
              <a:t>НАУЧНО-МЕТОДИЧЕСКИЙ ЦЕНТР РАЗВИТИЯ ОБРАЗОВАНИЯ ЛУГАНСКОЙ НАРОДНОЙ РЕСПУБЛИКИ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71744"/>
            <a:ext cx="8258204" cy="3559181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uk-UA" dirty="0" err="1" smtClean="0"/>
              <a:t>Апрель</a:t>
            </a:r>
            <a:r>
              <a:rPr lang="uk-UA" dirty="0" smtClean="0"/>
              <a:t> 2015 г. </a:t>
            </a:r>
            <a:r>
              <a:rPr lang="uk-UA" dirty="0" err="1" smtClean="0"/>
              <a:t>интегрированные</a:t>
            </a:r>
            <a:r>
              <a:rPr lang="uk-UA" dirty="0" smtClean="0"/>
              <a:t> </a:t>
            </a:r>
            <a:r>
              <a:rPr lang="uk-UA" dirty="0" err="1" smtClean="0"/>
              <a:t>курсы</a:t>
            </a:r>
            <a:r>
              <a:rPr lang="uk-UA" dirty="0" smtClean="0"/>
              <a:t> </a:t>
            </a:r>
            <a:r>
              <a:rPr lang="uk-UA" dirty="0" err="1" smtClean="0"/>
              <a:t>повышения</a:t>
            </a:r>
            <a:r>
              <a:rPr lang="uk-UA" dirty="0" smtClean="0"/>
              <a:t> </a:t>
            </a:r>
            <a:r>
              <a:rPr lang="uk-UA" dirty="0" err="1" smtClean="0"/>
              <a:t>квалификации</a:t>
            </a:r>
            <a:r>
              <a:rPr lang="uk-UA" dirty="0" smtClean="0"/>
              <a:t> </a:t>
            </a:r>
            <a:r>
              <a:rPr lang="uk-UA" dirty="0" err="1" smtClean="0"/>
              <a:t>учителей</a:t>
            </a:r>
            <a:r>
              <a:rPr lang="uk-UA" dirty="0" smtClean="0"/>
              <a:t> </a:t>
            </a:r>
            <a:r>
              <a:rPr lang="uk-UA" dirty="0" err="1" smtClean="0"/>
              <a:t>информатики</a:t>
            </a:r>
            <a:r>
              <a:rPr lang="uk-UA" dirty="0" smtClean="0"/>
              <a:t>, математики, </a:t>
            </a:r>
            <a:r>
              <a:rPr lang="uk-UA" dirty="0" err="1" smtClean="0"/>
              <a:t>физики</a:t>
            </a:r>
            <a:r>
              <a:rPr lang="uk-UA" dirty="0" smtClean="0"/>
              <a:t> </a:t>
            </a:r>
            <a:r>
              <a:rPr lang="uk-UA" dirty="0" err="1" smtClean="0"/>
              <a:t>“Создание</a:t>
            </a:r>
            <a:r>
              <a:rPr lang="uk-UA" dirty="0" smtClean="0"/>
              <a:t> </a:t>
            </a:r>
            <a:r>
              <a:rPr lang="uk-UA" dirty="0" err="1" smtClean="0"/>
              <a:t>образовательных</a:t>
            </a:r>
            <a:r>
              <a:rPr lang="uk-UA" dirty="0" smtClean="0"/>
              <a:t> </a:t>
            </a:r>
            <a:r>
              <a:rPr lang="uk-UA" dirty="0" err="1" smtClean="0"/>
              <a:t>электронных</a:t>
            </a:r>
            <a:r>
              <a:rPr lang="uk-UA" dirty="0" smtClean="0"/>
              <a:t> </a:t>
            </a:r>
            <a:r>
              <a:rPr lang="uk-UA" dirty="0" err="1" smtClean="0"/>
              <a:t>ресурсов</a:t>
            </a:r>
            <a:r>
              <a:rPr lang="uk-UA" dirty="0" smtClean="0"/>
              <a:t> в </a:t>
            </a:r>
            <a:r>
              <a:rPr lang="uk-UA" dirty="0" err="1" smtClean="0"/>
              <a:t>Интернет-пространстве</a:t>
            </a:r>
            <a:r>
              <a:rPr lang="uk-UA" dirty="0" smtClean="0"/>
              <a:t> и при </a:t>
            </a:r>
            <a:r>
              <a:rPr lang="uk-UA" dirty="0" err="1" smtClean="0"/>
              <a:t>помощи</a:t>
            </a:r>
            <a:r>
              <a:rPr lang="uk-UA" dirty="0" smtClean="0"/>
              <a:t> </a:t>
            </a:r>
            <a:r>
              <a:rPr lang="uk-UA" dirty="0" err="1" smtClean="0"/>
              <a:t>программ</a:t>
            </a:r>
            <a:r>
              <a:rPr lang="uk-UA" dirty="0" smtClean="0"/>
              <a:t> </a:t>
            </a:r>
            <a:r>
              <a:rPr lang="en-US" dirty="0" smtClean="0"/>
              <a:t>Microsoft Office</a:t>
            </a:r>
            <a:r>
              <a:rPr lang="uk-UA" sz="2400" dirty="0" smtClean="0"/>
              <a:t>”</a:t>
            </a:r>
            <a:endParaRPr lang="ru-RU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500570"/>
            <a:ext cx="2928958" cy="194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11268955"/>
      </p:ext>
    </p:extLst>
  </p:cSld>
  <p:clrMapOvr>
    <a:masterClrMapping/>
  </p:clrMapOvr>
  <p:transition spd="slow" advTm="18691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7232"/>
            <a:ext cx="8229600" cy="1563706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Общий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стаж – 42 лет; пед. стаж – 28 лет; в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данном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УЗ –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более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20 лет.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68313" y="162877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endParaRPr lang="ru-RU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00240"/>
            <a:ext cx="7215238" cy="4492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2844" y="214290"/>
            <a:ext cx="1857388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Раздел 2</a:t>
            </a:r>
            <a:endParaRPr lang="ru-RU" sz="28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214290"/>
            <a:ext cx="2084225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РЕЗУЛЬТАТЫ</a:t>
            </a:r>
            <a:endParaRPr lang="ru-RU" sz="28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214290"/>
            <a:ext cx="4608954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ПЕДАГОГИЧЕСКОЙ     ДЕЯТЕЛЬНОСТИ</a:t>
            </a:r>
            <a:endParaRPr lang="ru-RU" sz="24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152013"/>
      </p:ext>
    </p:extLst>
  </p:cSld>
  <p:clrMapOvr>
    <a:masterClrMapping/>
  </p:clrMapOvr>
  <p:transition spd="slow" advTm="9596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85720" y="214290"/>
            <a:ext cx="8435975" cy="571504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uk-UA" sz="2800" i="1" dirty="0" smtClean="0"/>
              <a:t>НАГРУЗКА:</a:t>
            </a:r>
          </a:p>
          <a:p>
            <a:pPr marL="609600" indent="-609600" eaLnBrk="1" hangingPunct="1">
              <a:defRPr/>
            </a:pPr>
            <a:endParaRPr lang="uk-UA" sz="2800" b="1" dirty="0" smtClean="0"/>
          </a:p>
          <a:p>
            <a:pPr marL="609600" indent="-609600" eaLnBrk="1" hangingPunct="1">
              <a:defRPr/>
            </a:pPr>
            <a:endParaRPr lang="uk-UA" sz="2800" b="1" dirty="0" smtClean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uk-UA" sz="2800" b="1" dirty="0" smtClean="0"/>
          </a:p>
        </p:txBody>
      </p:sp>
      <p:graphicFrame>
        <p:nvGraphicFramePr>
          <p:cNvPr id="15432" name="Group 72"/>
          <p:cNvGraphicFramePr>
            <a:graphicFrameLocks noGrp="1"/>
          </p:cNvGraphicFramePr>
          <p:nvPr>
            <p:ph sz="half" idx="2"/>
          </p:nvPr>
        </p:nvGraphicFramePr>
        <p:xfrm>
          <a:off x="285720" y="928670"/>
          <a:ext cx="8643998" cy="5443698"/>
        </p:xfrm>
        <a:graphic>
          <a:graphicData uri="http://schemas.openxmlformats.org/drawingml/2006/table">
            <a:tbl>
              <a:tblPr/>
              <a:tblGrid>
                <a:gridCol w="3218989"/>
                <a:gridCol w="5425009"/>
              </a:tblGrid>
              <a:tr h="700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2011-2012 </a:t>
                      </a:r>
                      <a:r>
                        <a:rPr kumimoji="0" lang="uk-UA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н.р</a:t>
                      </a: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Математика, алгебра,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геометрия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информатика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обслуживающий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труд,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технологии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2012-2013 </a:t>
                      </a:r>
                      <a:r>
                        <a:rPr kumimoji="0" lang="uk-UA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н.р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Алгебра,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геометрия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информатика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компьютерная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графика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обслуживающий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труд,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технологии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2013-2014 </a:t>
                      </a:r>
                      <a:r>
                        <a:rPr kumimoji="0" lang="uk-UA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н.р</a:t>
                      </a: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 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Алгебра,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геометрия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информатика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компьютерная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графика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обслуживающий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труд,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трудовое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обучение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технологии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2014-2015 </a:t>
                      </a:r>
                      <a:r>
                        <a:rPr kumimoji="0" lang="uk-UA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н.р</a:t>
                      </a: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 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Математика, алгебра,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геометрия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черчение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информатика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компьютерная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графика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основы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интернета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технологии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2015-2016 </a:t>
                      </a:r>
                      <a:r>
                        <a:rPr kumimoji="0" lang="uk-UA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н.р</a:t>
                      </a:r>
                      <a:r>
                        <a:rPr kumimoji="0" lang="uk-UA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Информатика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физика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,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технологии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38" name="WordArt 54" descr="Белый мрамор"/>
          <p:cNvSpPr>
            <a:spLocks noChangeArrowheads="1" noChangeShapeType="1" noTextEdit="1"/>
          </p:cNvSpPr>
          <p:nvPr/>
        </p:nvSpPr>
        <p:spPr bwMode="auto">
          <a:xfrm>
            <a:off x="357158" y="142852"/>
            <a:ext cx="17811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endParaRPr lang="ru-RU" sz="36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13340" name="WordArt 56"/>
          <p:cNvSpPr>
            <a:spLocks noChangeArrowheads="1" noChangeShapeType="1" noTextEdit="1"/>
          </p:cNvSpPr>
          <p:nvPr/>
        </p:nvSpPr>
        <p:spPr bwMode="auto">
          <a:xfrm>
            <a:off x="4714876" y="142852"/>
            <a:ext cx="4071966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15956761"/>
      </p:ext>
    </p:extLst>
  </p:cSld>
  <p:clrMapOvr>
    <a:masterClrMapping/>
  </p:clrMapOvr>
  <p:transition spd="slow" advTm="15984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741682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4045110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2|4.9|8.5|10.4|1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6|4.9|4|3.4|3.5|3.6|3.6|3.7|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825</TotalTime>
  <Words>1358</Words>
  <Application>Microsoft Office PowerPoint</Application>
  <PresentationFormat>Экран (4:3)</PresentationFormat>
  <Paragraphs>167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Апекс</vt:lpstr>
      <vt:lpstr>Слайд</vt:lpstr>
      <vt:lpstr>Слайд 1</vt:lpstr>
      <vt:lpstr>Слайд 2</vt:lpstr>
      <vt:lpstr>Слайд 3</vt:lpstr>
      <vt:lpstr>Слайд 4</vt:lpstr>
      <vt:lpstr>Слайд 5</vt:lpstr>
      <vt:lpstr>НАУЧНО-МЕТОДИЧЕСКИЙ ЦЕНТР РАЗВИТИЯ ОБРАЗОВАНИЯ ЛУГАНСКОЙ НАРОДНОЙ РЕСПУБЛИКИ</vt:lpstr>
      <vt:lpstr>Общий стаж – 42 лет; пед. стаж – 28 лет; в данном УЗ – более 20 лет. </vt:lpstr>
      <vt:lpstr>Слайд 8</vt:lpstr>
      <vt:lpstr>Слайд 9</vt:lpstr>
      <vt:lpstr>Слайд 10</vt:lpstr>
      <vt:lpstr>Грамоты и благодарности  более 30 только в системе образования</vt:lpstr>
      <vt:lpstr>НАУЧНО -</vt:lpstr>
      <vt:lpstr>Слайд 13</vt:lpstr>
      <vt:lpstr>Слайд 14</vt:lpstr>
      <vt:lpstr>Слайд 15</vt:lpstr>
      <vt:lpstr>Слайд 16</vt:lpstr>
      <vt:lpstr>Работы учеников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ВОВИС</dc:creator>
  <cp:lastModifiedBy>Admin</cp:lastModifiedBy>
  <cp:revision>84</cp:revision>
  <dcterms:created xsi:type="dcterms:W3CDTF">2015-11-21T08:25:31Z</dcterms:created>
  <dcterms:modified xsi:type="dcterms:W3CDTF">2016-03-23T07:00:09Z</dcterms:modified>
</cp:coreProperties>
</file>